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257" r:id="rId3"/>
    <p:sldId id="259" r:id="rId4"/>
    <p:sldId id="258" r:id="rId5"/>
    <p:sldId id="290" r:id="rId6"/>
    <p:sldId id="291" r:id="rId7"/>
    <p:sldId id="292" r:id="rId8"/>
    <p:sldId id="260" r:id="rId9"/>
    <p:sldId id="261" r:id="rId10"/>
    <p:sldId id="265" r:id="rId11"/>
    <p:sldId id="262" r:id="rId12"/>
    <p:sldId id="418" r:id="rId13"/>
    <p:sldId id="264" r:id="rId14"/>
    <p:sldId id="417" r:id="rId15"/>
    <p:sldId id="419" r:id="rId16"/>
    <p:sldId id="421" r:id="rId17"/>
    <p:sldId id="420" r:id="rId18"/>
    <p:sldId id="422" r:id="rId19"/>
    <p:sldId id="423" r:id="rId20"/>
    <p:sldId id="425" r:id="rId21"/>
    <p:sldId id="424" r:id="rId22"/>
    <p:sldId id="426" r:id="rId23"/>
    <p:sldId id="427" r:id="rId24"/>
    <p:sldId id="428" r:id="rId25"/>
    <p:sldId id="26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63" r:id="rId34"/>
    <p:sldId id="284" r:id="rId35"/>
    <p:sldId id="285" r:id="rId36"/>
    <p:sldId id="286" r:id="rId37"/>
    <p:sldId id="287" r:id="rId38"/>
    <p:sldId id="288" r:id="rId39"/>
    <p:sldId id="289" r:id="rId40"/>
    <p:sldId id="272" r:id="rId41"/>
    <p:sldId id="273" r:id="rId42"/>
    <p:sldId id="293" r:id="rId43"/>
    <p:sldId id="294" r:id="rId44"/>
    <p:sldId id="393" r:id="rId45"/>
    <p:sldId id="394" r:id="rId46"/>
    <p:sldId id="413" r:id="rId47"/>
    <p:sldId id="414" r:id="rId48"/>
    <p:sldId id="411" r:id="rId49"/>
    <p:sldId id="415" r:id="rId50"/>
    <p:sldId id="408" r:id="rId51"/>
    <p:sldId id="416" r:id="rId52"/>
    <p:sldId id="412" r:id="rId53"/>
    <p:sldId id="268" r:id="rId54"/>
    <p:sldId id="269" r:id="rId55"/>
    <p:sldId id="275" r:id="rId56"/>
    <p:sldId id="276" r:id="rId57"/>
    <p:sldId id="270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1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37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11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4DDBC-52E5-40B2-852D-64BAD7419ACB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C4741-2C84-4F0C-AD23-733AE6DB22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98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48CE8-456F-43C4-9CF4-6CF775CF0A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98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48CE8-456F-43C4-9CF4-6CF775CF0A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26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433E5-4C48-4A97-B8E7-2BA49AB5330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98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session</a:t>
            </a:r>
            <a:r>
              <a:rPr lang="en-GB" baseline="0" dirty="0"/>
              <a:t> we spoke about </a:t>
            </a:r>
            <a:r>
              <a:rPr lang="en-GB" dirty="0"/>
              <a:t>Similarity Attraction theory</a:t>
            </a:r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48CE8-456F-43C4-9CF4-6CF775CF0A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8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67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3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119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5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91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83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89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23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56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52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74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02B9B-5B20-4EA2-BA26-ED6BA5D6652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B0D38-AE13-46EE-A2E1-F051ABFA5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4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ollygreasley/k5jrxfllg37v8pf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03A77-ED2A-4679-A7A5-4D5B8775B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2FC11-7122-426A-91AD-3BA6D11B05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E266E-8B29-495E-A78F-C9AE44322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13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52579-538D-4B63-A9E1-52F94FE9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DF355-D29B-4D89-BD7A-31F32D8A4A65}"/>
              </a:ext>
            </a:extLst>
          </p:cNvPr>
          <p:cNvSpPr txBox="1">
            <a:spLocks/>
          </p:cNvSpPr>
          <p:nvPr/>
        </p:nvSpPr>
        <p:spPr>
          <a:xfrm>
            <a:off x="897082" y="2340772"/>
            <a:ext cx="7349836" cy="21764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Digital poverty</a:t>
            </a:r>
            <a:r>
              <a:rPr lang="en-GB" dirty="0"/>
              <a:t>: the state of not having adequate ICT facilities, resources or methods to be digital</a:t>
            </a:r>
          </a:p>
          <a:p>
            <a:r>
              <a:rPr lang="en-GB" b="1" dirty="0"/>
              <a:t>Digital exclusion</a:t>
            </a:r>
            <a:r>
              <a:rPr lang="en-GB" dirty="0"/>
              <a:t>: lack of access to knowledge and communications technology.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2AA154-02E8-4CE4-8815-BF9643966F62}"/>
              </a:ext>
            </a:extLst>
          </p:cNvPr>
          <p:cNvSpPr/>
          <p:nvPr/>
        </p:nvSpPr>
        <p:spPr>
          <a:xfrm>
            <a:off x="1524000" y="38555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800" b="1" dirty="0"/>
              <a:t>Digital poverty and digital exclusion</a:t>
            </a:r>
          </a:p>
        </p:txBody>
      </p:sp>
    </p:spTree>
    <p:extLst>
      <p:ext uri="{BB962C8B-B14F-4D97-AF65-F5344CB8AC3E}">
        <p14:creationId xmlns:p14="http://schemas.microsoft.com/office/powerpoint/2010/main" val="325389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F8FB2-9888-495B-B3EF-8F27359F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0AFBCC-BAC0-4878-B63E-7B1E5EF6D30A}"/>
              </a:ext>
            </a:extLst>
          </p:cNvPr>
          <p:cNvSpPr/>
          <p:nvPr/>
        </p:nvSpPr>
        <p:spPr>
          <a:xfrm>
            <a:off x="690664" y="2521059"/>
            <a:ext cx="77626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dirty="0"/>
              <a:t>According to Brendan Sanders: ‘digital exclusion is where a section of the population have continuing unequal access […] to ICT that are essential to fully participate in society.’ </a:t>
            </a:r>
          </a:p>
        </p:txBody>
      </p:sp>
    </p:spTree>
    <p:extLst>
      <p:ext uri="{BB962C8B-B14F-4D97-AF65-F5344CB8AC3E}">
        <p14:creationId xmlns:p14="http://schemas.microsoft.com/office/powerpoint/2010/main" val="362111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F8FB2-9888-495B-B3EF-8F27359F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0AFBCC-BAC0-4878-B63E-7B1E5EF6D30A}"/>
              </a:ext>
            </a:extLst>
          </p:cNvPr>
          <p:cNvSpPr/>
          <p:nvPr/>
        </p:nvSpPr>
        <p:spPr>
          <a:xfrm>
            <a:off x="690664" y="2521059"/>
            <a:ext cx="77626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dirty="0"/>
              <a:t>In an increasingly digital age, those who are not engaging effectively with the digital world are at risk of being left behind. […] This is leading to a </a:t>
            </a:r>
            <a:r>
              <a:rPr lang="en-GB" sz="2800" i="1" dirty="0"/>
              <a:t>digital divide</a:t>
            </a:r>
            <a:r>
              <a:rPr lang="en-GB" sz="2800" dirty="0"/>
              <a:t> […] giving rise to inequalities in access to opportunities, knowledge, services and goods.</a:t>
            </a:r>
          </a:p>
        </p:txBody>
      </p:sp>
    </p:spTree>
    <p:extLst>
      <p:ext uri="{BB962C8B-B14F-4D97-AF65-F5344CB8AC3E}">
        <p14:creationId xmlns:p14="http://schemas.microsoft.com/office/powerpoint/2010/main" val="221941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EA9E9-3753-46F0-8B7B-6055F6A2C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33712-F283-4A00-9B55-86C6DBDC3123}"/>
              </a:ext>
            </a:extLst>
          </p:cNvPr>
          <p:cNvSpPr/>
          <p:nvPr/>
        </p:nvSpPr>
        <p:spPr>
          <a:xfrm>
            <a:off x="418289" y="2690336"/>
            <a:ext cx="83074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Students living in rural areas where connection might not be as strong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Students who are living in socio-economically deprived locations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Paper-based methods (this might not be the most environmentally-friendly)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D95861-DFC5-4066-AF5D-C1CBF90528FB}"/>
              </a:ext>
            </a:extLst>
          </p:cNvPr>
          <p:cNvSpPr/>
          <p:nvPr/>
        </p:nvSpPr>
        <p:spPr>
          <a:xfrm>
            <a:off x="418289" y="191007"/>
            <a:ext cx="83074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What does this mean for Scotland?</a:t>
            </a:r>
          </a:p>
        </p:txBody>
      </p:sp>
    </p:spTree>
    <p:extLst>
      <p:ext uri="{BB962C8B-B14F-4D97-AF65-F5344CB8AC3E}">
        <p14:creationId xmlns:p14="http://schemas.microsoft.com/office/powerpoint/2010/main" val="2357382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52579-538D-4B63-A9E1-52F94FE9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36F10F-AFFA-41E2-A4A2-E1EC3A7A0D98}"/>
              </a:ext>
            </a:extLst>
          </p:cNvPr>
          <p:cNvSpPr/>
          <p:nvPr/>
        </p:nvSpPr>
        <p:spPr>
          <a:xfrm>
            <a:off x="418289" y="5755228"/>
            <a:ext cx="83074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How can Think Positive help?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3BA9C-460D-4AC0-A83D-0E09822B2CFA}"/>
              </a:ext>
            </a:extLst>
          </p:cNvPr>
          <p:cNvSpPr/>
          <p:nvPr/>
        </p:nvSpPr>
        <p:spPr>
          <a:xfrm>
            <a:off x="1607495" y="1123267"/>
            <a:ext cx="59290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Aft>
                <a:spcPts val="0"/>
              </a:spcAft>
              <a:buFont typeface="+mj-lt"/>
              <a:buAutoNum type="arabicPeriod"/>
            </a:pPr>
            <a:r>
              <a:rPr lang="en-GB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Social media calendar</a:t>
            </a:r>
          </a:p>
          <a:p>
            <a:pPr marL="514350" lvl="0" indent="-514350">
              <a:spcAft>
                <a:spcPts val="0"/>
              </a:spcAft>
              <a:buFont typeface="+mj-lt"/>
              <a:buAutoNum type="arabicPeriod"/>
            </a:pPr>
            <a:r>
              <a:rPr lang="en-GB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Social media graphics pack</a:t>
            </a:r>
          </a:p>
          <a:p>
            <a:pPr marL="514350" lvl="0" indent="-514350">
              <a:spcAft>
                <a:spcPts val="0"/>
              </a:spcAft>
              <a:buFont typeface="+mj-lt"/>
              <a:buAutoNum type="arabicPeriod"/>
            </a:pPr>
            <a:r>
              <a:rPr lang="en-GB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Social media monthly planner</a:t>
            </a:r>
          </a:p>
        </p:txBody>
      </p:sp>
    </p:spTree>
    <p:extLst>
      <p:ext uri="{BB962C8B-B14F-4D97-AF65-F5344CB8AC3E}">
        <p14:creationId xmlns:p14="http://schemas.microsoft.com/office/powerpoint/2010/main" val="1072383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EA9E9-3753-46F0-8B7B-6055F6A2C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33712-F283-4A00-9B55-86C6DBDC3123}"/>
              </a:ext>
            </a:extLst>
          </p:cNvPr>
          <p:cNvSpPr/>
          <p:nvPr/>
        </p:nvSpPr>
        <p:spPr>
          <a:xfrm>
            <a:off x="418289" y="2690336"/>
            <a:ext cx="83074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Specifically focused on mental health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Covers national days, weeks and events occurring in HE and FE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Helps to plan out social media through the year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Available on the website after today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D95861-DFC5-4066-AF5D-C1CBF90528FB}"/>
              </a:ext>
            </a:extLst>
          </p:cNvPr>
          <p:cNvSpPr/>
          <p:nvPr/>
        </p:nvSpPr>
        <p:spPr>
          <a:xfrm>
            <a:off x="418289" y="191007"/>
            <a:ext cx="8307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Social media calendar</a:t>
            </a:r>
          </a:p>
        </p:txBody>
      </p:sp>
    </p:spTree>
    <p:extLst>
      <p:ext uri="{BB962C8B-B14F-4D97-AF65-F5344CB8AC3E}">
        <p14:creationId xmlns:p14="http://schemas.microsoft.com/office/powerpoint/2010/main" val="3695497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C7DE2-ED68-4B4E-BF02-47798A763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48" y="0"/>
            <a:ext cx="4859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80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52579-538D-4B63-A9E1-52F94FE9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36F10F-AFFA-41E2-A4A2-E1EC3A7A0D98}"/>
              </a:ext>
            </a:extLst>
          </p:cNvPr>
          <p:cNvSpPr/>
          <p:nvPr/>
        </p:nvSpPr>
        <p:spPr>
          <a:xfrm>
            <a:off x="418289" y="5755228"/>
            <a:ext cx="83074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Social media graphics pack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8A5700-8A4E-4E9E-A6F6-E4FDFD8A5D0F}"/>
              </a:ext>
            </a:extLst>
          </p:cNvPr>
          <p:cNvSpPr/>
          <p:nvPr/>
        </p:nvSpPr>
        <p:spPr>
          <a:xfrm>
            <a:off x="418289" y="630845"/>
            <a:ext cx="83074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Corresponds to dates set out in the social media calendar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Pictures to increase engagement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A pack of Facebook and Twitter images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Available in JPEG and EPS format on the website soon</a:t>
            </a:r>
          </a:p>
        </p:txBody>
      </p:sp>
    </p:spTree>
    <p:extLst>
      <p:ext uri="{BB962C8B-B14F-4D97-AF65-F5344CB8AC3E}">
        <p14:creationId xmlns:p14="http://schemas.microsoft.com/office/powerpoint/2010/main" val="1645187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EA9E9-3753-46F0-8B7B-6055F6A2C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33712-F283-4A00-9B55-86C6DBDC3123}"/>
              </a:ext>
            </a:extLst>
          </p:cNvPr>
          <p:cNvSpPr/>
          <p:nvPr/>
        </p:nvSpPr>
        <p:spPr>
          <a:xfrm>
            <a:off x="418289" y="2690336"/>
            <a:ext cx="83074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Allows you to plan your social media more meticulously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Useful for planning campaigns, events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>
                <a:ea typeface="Calibri" panose="020F0502020204030204" pitchFamily="34" charset="0"/>
                <a:cs typeface="Times New Roman" panose="02020603050405020304" pitchFamily="18" charset="0"/>
              </a:rPr>
              <a:t>Managing tool to streamline your posts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D95861-DFC5-4066-AF5D-C1CBF90528FB}"/>
              </a:ext>
            </a:extLst>
          </p:cNvPr>
          <p:cNvSpPr/>
          <p:nvPr/>
        </p:nvSpPr>
        <p:spPr>
          <a:xfrm>
            <a:off x="418289" y="191007"/>
            <a:ext cx="830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Social media monthly planner</a:t>
            </a:r>
          </a:p>
        </p:txBody>
      </p:sp>
    </p:spTree>
    <p:extLst>
      <p:ext uri="{BB962C8B-B14F-4D97-AF65-F5344CB8AC3E}">
        <p14:creationId xmlns:p14="http://schemas.microsoft.com/office/powerpoint/2010/main" val="245721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F8FB2-9888-495B-B3EF-8F27359F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0AFBCC-BAC0-4878-B63E-7B1E5EF6D30A}"/>
              </a:ext>
            </a:extLst>
          </p:cNvPr>
          <p:cNvSpPr/>
          <p:nvPr/>
        </p:nvSpPr>
        <p:spPr>
          <a:xfrm>
            <a:off x="690664" y="2505670"/>
            <a:ext cx="77626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5400" dirty="0"/>
              <a:t>Craft </a:t>
            </a:r>
            <a:r>
              <a:rPr lang="en-GB" sz="5400" b="1" dirty="0"/>
              <a:t>thoughtful</a:t>
            </a:r>
            <a:r>
              <a:rPr lang="en-GB" sz="5400" dirty="0"/>
              <a:t> posts</a:t>
            </a:r>
          </a:p>
        </p:txBody>
      </p:sp>
    </p:spTree>
    <p:extLst>
      <p:ext uri="{BB962C8B-B14F-4D97-AF65-F5344CB8AC3E}">
        <p14:creationId xmlns:p14="http://schemas.microsoft.com/office/powerpoint/2010/main" val="304488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CBCA2-776B-47EF-A051-8297F0452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37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F8FB2-9888-495B-B3EF-8F27359F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0AFBCC-BAC0-4878-B63E-7B1E5EF6D30A}"/>
              </a:ext>
            </a:extLst>
          </p:cNvPr>
          <p:cNvSpPr/>
          <p:nvPr/>
        </p:nvSpPr>
        <p:spPr>
          <a:xfrm>
            <a:off x="690664" y="2505670"/>
            <a:ext cx="77626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22300" algn="l"/>
              </a:tabLst>
            </a:pPr>
            <a:r>
              <a:rPr lang="en-GB" sz="5400" dirty="0"/>
              <a:t>Share content that reflects your student </a:t>
            </a:r>
            <a:r>
              <a:rPr lang="en-GB" sz="5400" b="1" dirty="0"/>
              <a:t>demographic</a:t>
            </a:r>
          </a:p>
        </p:txBody>
      </p:sp>
    </p:spTree>
    <p:extLst>
      <p:ext uri="{BB962C8B-B14F-4D97-AF65-F5344CB8AC3E}">
        <p14:creationId xmlns:p14="http://schemas.microsoft.com/office/powerpoint/2010/main" val="3883123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F8FB2-9888-495B-B3EF-8F27359F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0AFBCC-BAC0-4878-B63E-7B1E5EF6D30A}"/>
              </a:ext>
            </a:extLst>
          </p:cNvPr>
          <p:cNvSpPr/>
          <p:nvPr/>
        </p:nvSpPr>
        <p:spPr>
          <a:xfrm>
            <a:off x="690664" y="2505670"/>
            <a:ext cx="77626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22300" algn="l"/>
              </a:tabLst>
            </a:pPr>
            <a:r>
              <a:rPr lang="en-GB" sz="5400" dirty="0"/>
              <a:t>Use a </a:t>
            </a:r>
            <a:r>
              <a:rPr lang="en-GB" sz="5400" b="1" dirty="0"/>
              <a:t>range</a:t>
            </a:r>
            <a:r>
              <a:rPr lang="en-GB" sz="5400" dirty="0"/>
              <a:t> of social media channels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1716233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F8FB2-9888-495B-B3EF-8F27359F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0AFBCC-BAC0-4878-B63E-7B1E5EF6D30A}"/>
              </a:ext>
            </a:extLst>
          </p:cNvPr>
          <p:cNvSpPr/>
          <p:nvPr/>
        </p:nvSpPr>
        <p:spPr>
          <a:xfrm>
            <a:off x="690664" y="2505670"/>
            <a:ext cx="77626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22300" algn="l"/>
              </a:tabLst>
            </a:pPr>
            <a:r>
              <a:rPr lang="en-GB" sz="5400" dirty="0"/>
              <a:t>Consider measuring </a:t>
            </a:r>
            <a:r>
              <a:rPr lang="en-GB" sz="5400" b="1" dirty="0"/>
              <a:t>analytics</a:t>
            </a:r>
          </a:p>
        </p:txBody>
      </p:sp>
    </p:spTree>
    <p:extLst>
      <p:ext uri="{BB962C8B-B14F-4D97-AF65-F5344CB8AC3E}">
        <p14:creationId xmlns:p14="http://schemas.microsoft.com/office/powerpoint/2010/main" val="1917457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EA9E9-3753-46F0-8B7B-6055F6A2C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D95861-DFC5-4066-AF5D-C1CBF90528FB}"/>
              </a:ext>
            </a:extLst>
          </p:cNvPr>
          <p:cNvSpPr/>
          <p:nvPr/>
        </p:nvSpPr>
        <p:spPr>
          <a:xfrm>
            <a:off x="209144" y="2488208"/>
            <a:ext cx="87257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/>
              <a:t>Questions </a:t>
            </a:r>
          </a:p>
          <a:p>
            <a:pPr algn="ctr"/>
            <a:r>
              <a:rPr lang="en-GB" sz="6600" b="1" dirty="0"/>
              <a:t>and </a:t>
            </a:r>
          </a:p>
          <a:p>
            <a:pPr algn="ctr"/>
            <a:r>
              <a:rPr lang="en-GB" sz="6600" b="1" dirty="0"/>
              <a:t>thoughts</a:t>
            </a:r>
          </a:p>
        </p:txBody>
      </p:sp>
    </p:spTree>
    <p:extLst>
      <p:ext uri="{BB962C8B-B14F-4D97-AF65-F5344CB8AC3E}">
        <p14:creationId xmlns:p14="http://schemas.microsoft.com/office/powerpoint/2010/main" val="336777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52579-538D-4B63-A9E1-52F94FE9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36F10F-AFFA-41E2-A4A2-E1EC3A7A0D98}"/>
              </a:ext>
            </a:extLst>
          </p:cNvPr>
          <p:cNvSpPr/>
          <p:nvPr/>
        </p:nvSpPr>
        <p:spPr>
          <a:xfrm>
            <a:off x="418289" y="2413337"/>
            <a:ext cx="8307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/>
              <a:t>And finally….</a:t>
            </a:r>
          </a:p>
        </p:txBody>
      </p:sp>
    </p:spTree>
    <p:extLst>
      <p:ext uri="{BB962C8B-B14F-4D97-AF65-F5344CB8AC3E}">
        <p14:creationId xmlns:p14="http://schemas.microsoft.com/office/powerpoint/2010/main" val="3921817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F5099-0483-4CB1-B65D-78E7750C6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75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E518D8-3AFB-4586-8E4A-5619E7207F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17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2" name="Group 2"/>
          <p:cNvGrpSpPr/>
          <p:nvPr/>
        </p:nvGrpSpPr>
        <p:grpSpPr>
          <a:xfrm>
            <a:off x="4702895" y="2611459"/>
            <a:ext cx="3225033" cy="2309448"/>
            <a:chOff x="0" y="0"/>
            <a:chExt cx="1835257" cy="13142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35257" cy="1314229"/>
            </a:xfrm>
            <a:custGeom>
              <a:avLst/>
              <a:gdLst/>
              <a:ahLst/>
              <a:cxnLst/>
              <a:rect l="l" t="t" r="r" b="b"/>
              <a:pathLst>
                <a:path w="1835257" h="1314229">
                  <a:moveTo>
                    <a:pt x="1710797" y="1314229"/>
                  </a:moveTo>
                  <a:lnTo>
                    <a:pt x="124460" y="1314229"/>
                  </a:lnTo>
                  <a:cubicBezTo>
                    <a:pt x="55880" y="1314229"/>
                    <a:pt x="0" y="1258349"/>
                    <a:pt x="0" y="11897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10797" y="0"/>
                  </a:lnTo>
                  <a:cubicBezTo>
                    <a:pt x="1779377" y="0"/>
                    <a:pt x="1835257" y="55880"/>
                    <a:pt x="1835257" y="124460"/>
                  </a:cubicBezTo>
                  <a:lnTo>
                    <a:pt x="1835257" y="1189769"/>
                  </a:lnTo>
                  <a:cubicBezTo>
                    <a:pt x="1835257" y="1258349"/>
                    <a:pt x="1779377" y="1314229"/>
                    <a:pt x="1710797" y="13142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49461" y="1161988"/>
            <a:ext cx="1075555" cy="10002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02602" y="276557"/>
            <a:ext cx="1075555" cy="10002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90572" y="5350577"/>
            <a:ext cx="1075555" cy="100026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702893" y="1913947"/>
            <a:ext cx="3222122" cy="1709237"/>
            <a:chOff x="0" y="0"/>
            <a:chExt cx="1833600" cy="9726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33600" cy="972669"/>
            </a:xfrm>
            <a:custGeom>
              <a:avLst/>
              <a:gdLst/>
              <a:ahLst/>
              <a:cxnLst/>
              <a:rect l="l" t="t" r="r" b="b"/>
              <a:pathLst>
                <a:path w="1833600" h="972669">
                  <a:moveTo>
                    <a:pt x="1709140" y="972669"/>
                  </a:moveTo>
                  <a:lnTo>
                    <a:pt x="124460" y="972669"/>
                  </a:lnTo>
                  <a:cubicBezTo>
                    <a:pt x="55880" y="972669"/>
                    <a:pt x="0" y="916789"/>
                    <a:pt x="0" y="8482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09140" y="0"/>
                  </a:lnTo>
                  <a:cubicBezTo>
                    <a:pt x="1777721" y="0"/>
                    <a:pt x="1833600" y="55880"/>
                    <a:pt x="1833600" y="124460"/>
                  </a:cubicBezTo>
                  <a:lnTo>
                    <a:pt x="1833600" y="848209"/>
                  </a:lnTo>
                  <a:cubicBezTo>
                    <a:pt x="1833600" y="916789"/>
                    <a:pt x="1777721" y="972669"/>
                    <a:pt x="1709140" y="9726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8997">
            <a:off x="6662564" y="1522933"/>
            <a:ext cx="1314837" cy="5390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90572" y="4207964"/>
            <a:ext cx="1075555" cy="1000266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4352" y="2667706"/>
            <a:ext cx="3108651" cy="2669711"/>
            <a:chOff x="0" y="66675"/>
            <a:chExt cx="8289736" cy="711923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6675"/>
              <a:ext cx="8289736" cy="451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</a:pPr>
              <a:r>
                <a:rPr lang="en-US" sz="4000" spc="-40" dirty="0">
                  <a:solidFill>
                    <a:srgbClr val="FFFFFF"/>
                  </a:solidFill>
                  <a:latin typeface="Muli Bold"/>
                </a:rPr>
                <a:t>Think Positive's Small Grant Scheme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477334"/>
              <a:ext cx="8289736" cy="7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Muli Regular"/>
                </a:rPr>
                <a:t>The Participatory Grant 2020.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12243" y="2266132"/>
            <a:ext cx="2203425" cy="22034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82290" y="2993510"/>
            <a:ext cx="1346044" cy="55187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5400000">
            <a:off x="7069210" y="3270860"/>
            <a:ext cx="2680510" cy="19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endParaRPr sz="9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91886" y="1975540"/>
            <a:ext cx="3240244" cy="1895756"/>
            <a:chOff x="0" y="0"/>
            <a:chExt cx="1923367" cy="1125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3367" cy="1125297"/>
            </a:xfrm>
            <a:custGeom>
              <a:avLst/>
              <a:gdLst/>
              <a:ahLst/>
              <a:cxnLst/>
              <a:rect l="l" t="t" r="r" b="b"/>
              <a:pathLst>
                <a:path w="1923367" h="1125297">
                  <a:moveTo>
                    <a:pt x="1798906" y="1125296"/>
                  </a:moveTo>
                  <a:lnTo>
                    <a:pt x="124460" y="1125296"/>
                  </a:lnTo>
                  <a:cubicBezTo>
                    <a:pt x="55880" y="1125296"/>
                    <a:pt x="0" y="1069416"/>
                    <a:pt x="0" y="10008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8907" y="0"/>
                  </a:lnTo>
                  <a:cubicBezTo>
                    <a:pt x="1867487" y="0"/>
                    <a:pt x="1923367" y="55880"/>
                    <a:pt x="1923367" y="124460"/>
                  </a:cubicBezTo>
                  <a:lnTo>
                    <a:pt x="1923367" y="1000836"/>
                  </a:lnTo>
                  <a:cubicBezTo>
                    <a:pt x="1923367" y="1069417"/>
                    <a:pt x="1867487" y="1125297"/>
                    <a:pt x="1798907" y="1125297"/>
                  </a:cubicBezTo>
                  <a:close/>
                </a:path>
              </a:pathLst>
            </a:custGeom>
            <a:solidFill>
              <a:srgbClr val="82247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62602" y="1371600"/>
            <a:ext cx="989454" cy="9201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60118" y="4566208"/>
            <a:ext cx="989454" cy="9201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87246" y="2444515"/>
            <a:ext cx="109264" cy="1092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08844" y="2970638"/>
            <a:ext cx="80032" cy="8003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0800000">
            <a:off x="8269493" y="5126243"/>
            <a:ext cx="360158" cy="360158"/>
            <a:chOff x="0" y="0"/>
            <a:chExt cx="960421" cy="96042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514352" y="2212937"/>
            <a:ext cx="3202773" cy="2474188"/>
            <a:chOff x="0" y="76200"/>
            <a:chExt cx="8540726" cy="659783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3316191"/>
              <a:ext cx="8540726" cy="3357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822472"/>
                  </a:solidFill>
                  <a:latin typeface="Muli Regular"/>
                </a:rPr>
                <a:t>We offer a maximum of £250 each to ten institutions signed up to our SMHA project, to fund a new idea/campaign/project which will help them meet one of their working areas</a:t>
              </a:r>
              <a:r>
                <a:rPr lang="en-US" sz="1400">
                  <a:solidFill>
                    <a:srgbClr val="000000"/>
                  </a:solidFill>
                  <a:latin typeface="Muli Regular"/>
                </a:rPr>
                <a:t>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6200"/>
              <a:ext cx="8540726" cy="2735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822472"/>
                  </a:solidFill>
                  <a:latin typeface="Muli Bold"/>
                </a:rPr>
                <a:t>What is the Scheme?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8CDBDF4-E9BC-4273-A793-67AC881F74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2" y="2405474"/>
            <a:ext cx="3373285" cy="168664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0DD08AE-858E-41F5-8CBC-64635F27B7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17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extBox 2"/>
          <p:cNvSpPr txBox="1"/>
          <p:nvPr/>
        </p:nvSpPr>
        <p:spPr>
          <a:xfrm rot="-5400000">
            <a:off x="3321579" y="4327464"/>
            <a:ext cx="1527299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48CD"/>
                </a:solidFill>
                <a:latin typeface="Space Mono"/>
              </a:rPr>
              <a:t>PITCH DECK V 1.0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958240" y="1272038"/>
            <a:ext cx="4605131" cy="3934459"/>
            <a:chOff x="0" y="0"/>
            <a:chExt cx="3807918" cy="32533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7919" cy="3253350"/>
            </a:xfrm>
            <a:custGeom>
              <a:avLst/>
              <a:gdLst/>
              <a:ahLst/>
              <a:cxnLst/>
              <a:rect l="l" t="t" r="r" b="b"/>
              <a:pathLst>
                <a:path w="3807919" h="3253350">
                  <a:moveTo>
                    <a:pt x="3683458" y="3253350"/>
                  </a:moveTo>
                  <a:lnTo>
                    <a:pt x="124460" y="3253350"/>
                  </a:lnTo>
                  <a:cubicBezTo>
                    <a:pt x="55880" y="3253350"/>
                    <a:pt x="0" y="3197470"/>
                    <a:pt x="0" y="31288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83458" y="0"/>
                  </a:lnTo>
                  <a:cubicBezTo>
                    <a:pt x="3752038" y="0"/>
                    <a:pt x="3807919" y="55880"/>
                    <a:pt x="3807919" y="124460"/>
                  </a:cubicBezTo>
                  <a:lnTo>
                    <a:pt x="3807919" y="3128890"/>
                  </a:lnTo>
                  <a:cubicBezTo>
                    <a:pt x="3807919" y="3197470"/>
                    <a:pt x="3752038" y="3253350"/>
                    <a:pt x="3683458" y="325335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167065" y="1272038"/>
            <a:ext cx="4462587" cy="4313929"/>
            <a:chOff x="0" y="0"/>
            <a:chExt cx="3690051" cy="35671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 rot="-5400000">
            <a:off x="2361331" y="3208253"/>
            <a:ext cx="3384723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9C5A91"/>
                </a:solidFill>
                <a:latin typeface="Space Mono"/>
              </a:rPr>
              <a:t>PITCH DECK V 1.0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627647" y="1816496"/>
            <a:ext cx="3541425" cy="3460783"/>
            <a:chOff x="0" y="-66675"/>
            <a:chExt cx="9443798" cy="9228753"/>
          </a:xfrm>
        </p:grpSpPr>
        <p:sp>
          <p:nvSpPr>
            <p:cNvPr id="9" name="TextBox 9"/>
            <p:cNvSpPr txBox="1"/>
            <p:nvPr/>
          </p:nvSpPr>
          <p:spPr>
            <a:xfrm>
              <a:off x="0" y="878648"/>
              <a:ext cx="9443798" cy="1707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Muli Regular"/>
                </a:rPr>
                <a:t>To help challenge financial barriers which might prevent those taking part in the Student Mental Health Agreement Project from meeting their working areas.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822472"/>
                  </a:solidFill>
                  <a:latin typeface="Inknut Antiqua Medium"/>
                </a:rPr>
                <a:t>Aim 1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457474"/>
              <a:ext cx="9443798" cy="1692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Muli Regular"/>
                </a:rPr>
                <a:t>To support student associations and their institutions to work together to provide a holistic approach to student mental health on their campuses.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512151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822472"/>
                  </a:solidFill>
                  <a:latin typeface="Inknut Antiqua Medium"/>
                </a:rPr>
                <a:t>Aim 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036300"/>
              <a:ext cx="9443798" cy="1125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Muli Regular"/>
                </a:rPr>
                <a:t>To allow fantastic new ideas which will support Scotland's student mental health to be trialled/piloted.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090980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822472"/>
                  </a:solidFill>
                  <a:latin typeface="Inknut Antiqua Medium"/>
                </a:rPr>
                <a:t>Aim 3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4352" y="2408357"/>
            <a:ext cx="2868157" cy="1884178"/>
            <a:chOff x="0" y="76200"/>
            <a:chExt cx="7648418" cy="502447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76200"/>
              <a:ext cx="7648418" cy="4103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FFFFFF"/>
                  </a:solidFill>
                  <a:latin typeface="Muli Bold"/>
                </a:rPr>
                <a:t>Aims of the Small Grant Scheme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506492"/>
              <a:ext cx="6167885" cy="59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endParaRPr sz="900"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7988990" y="5013114"/>
            <a:ext cx="360158" cy="360158"/>
            <a:chOff x="0" y="0"/>
            <a:chExt cx="960421" cy="960421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2" y="2312684"/>
            <a:ext cx="3072135" cy="1889471"/>
            <a:chOff x="0" y="76200"/>
            <a:chExt cx="8192359" cy="5038587"/>
          </a:xfrm>
        </p:grpSpPr>
        <p:sp>
          <p:nvSpPr>
            <p:cNvPr id="3" name="TextBox 3"/>
            <p:cNvSpPr txBox="1"/>
            <p:nvPr/>
          </p:nvSpPr>
          <p:spPr>
            <a:xfrm>
              <a:off x="0" y="76200"/>
              <a:ext cx="8192359" cy="2735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822472"/>
                  </a:solidFill>
                  <a:latin typeface="Muli Bold"/>
                </a:rPr>
                <a:t>Reflections from last year's pilot.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520606"/>
              <a:ext cx="6517994" cy="59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endParaRPr sz="9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44983" y="1272038"/>
            <a:ext cx="4605131" cy="3934459"/>
            <a:chOff x="0" y="0"/>
            <a:chExt cx="3807918" cy="3253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7919" cy="3253350"/>
            </a:xfrm>
            <a:custGeom>
              <a:avLst/>
              <a:gdLst/>
              <a:ahLst/>
              <a:cxnLst/>
              <a:rect l="l" t="t" r="r" b="b"/>
              <a:pathLst>
                <a:path w="3807919" h="3253350">
                  <a:moveTo>
                    <a:pt x="3683458" y="3253350"/>
                  </a:moveTo>
                  <a:lnTo>
                    <a:pt x="124460" y="3253350"/>
                  </a:lnTo>
                  <a:cubicBezTo>
                    <a:pt x="55880" y="3253350"/>
                    <a:pt x="0" y="3197470"/>
                    <a:pt x="0" y="31288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83458" y="0"/>
                  </a:lnTo>
                  <a:cubicBezTo>
                    <a:pt x="3752038" y="0"/>
                    <a:pt x="3807919" y="55880"/>
                    <a:pt x="3807919" y="124460"/>
                  </a:cubicBezTo>
                  <a:lnTo>
                    <a:pt x="3807919" y="3128890"/>
                  </a:lnTo>
                  <a:cubicBezTo>
                    <a:pt x="3807919" y="3197470"/>
                    <a:pt x="3752038" y="3253350"/>
                    <a:pt x="3683458" y="3253350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167065" y="1272038"/>
            <a:ext cx="4462587" cy="4313929"/>
            <a:chOff x="0" y="0"/>
            <a:chExt cx="3690051" cy="35671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82247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627647" y="1585226"/>
            <a:ext cx="3541425" cy="3436421"/>
            <a:chOff x="0" y="-66675"/>
            <a:chExt cx="9443798" cy="916378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61322"/>
              <a:ext cx="9443798" cy="198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Muli Regular"/>
                </a:rPr>
                <a:t>How could we improve the application process to offer further support to applicants to develop their ideas?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FFFFFF"/>
                  </a:solidFill>
                  <a:latin typeface="Inknut Antiqua Medium"/>
                </a:rPr>
                <a:t>Application Process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367584"/>
              <a:ext cx="9443798" cy="198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Muli Regular"/>
                </a:rPr>
                <a:t>Some projects felt that they needed a lot longer than we were able to offer last year to fully develop and be evaluate-able.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296469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FFFFFF"/>
                  </a:solidFill>
                  <a:latin typeface="Inknut Antiqua Medium"/>
                </a:rPr>
                <a:t>Projects' Timeframes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773845"/>
              <a:ext cx="9443798" cy="1323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Muli Regular"/>
                </a:rPr>
                <a:t>It felt very much a project led by us; how can we make it more a project led by you?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702733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FFFFFF"/>
                  </a:solidFill>
                  <a:latin typeface="Inknut Antiqua Medium"/>
                </a:rPr>
                <a:t>Participant-Led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 rot="-5400000">
            <a:off x="2425608" y="3277552"/>
            <a:ext cx="3246123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9C5A91"/>
                </a:solidFill>
                <a:latin typeface="Space Mono"/>
              </a:rPr>
              <a:t>PITCH DECK V 1.0</a:t>
            </a:r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7988990" y="5013114"/>
            <a:ext cx="360158" cy="360158"/>
            <a:chOff x="0" y="0"/>
            <a:chExt cx="960421" cy="96042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5F2A5E-B696-4C3A-96AA-D3CE01CF8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BF2D9E-56B7-45A5-8662-6320704C498A}"/>
              </a:ext>
            </a:extLst>
          </p:cNvPr>
          <p:cNvSpPr/>
          <p:nvPr/>
        </p:nvSpPr>
        <p:spPr>
          <a:xfrm>
            <a:off x="315569" y="3896373"/>
            <a:ext cx="2319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You are muted to prevent background noise. Click on the mic or phone icon here when you want to say something.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3A31F-11C2-4AFB-AB78-DADDAF5D5FC6}"/>
              </a:ext>
            </a:extLst>
          </p:cNvPr>
          <p:cNvSpPr/>
          <p:nvPr/>
        </p:nvSpPr>
        <p:spPr>
          <a:xfrm>
            <a:off x="3697357" y="4355600"/>
            <a:ext cx="2319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You can change your name here - add your pronoun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07751-A11A-4DF9-9206-CC4350EAFBB5}"/>
              </a:ext>
            </a:extLst>
          </p:cNvPr>
          <p:cNvSpPr/>
          <p:nvPr/>
        </p:nvSpPr>
        <p:spPr>
          <a:xfrm>
            <a:off x="6080641" y="4625262"/>
            <a:ext cx="3063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Open the chat by clicking here now!</a:t>
            </a:r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E07FC6-561A-4E98-A276-FDD0B0B0772E}"/>
              </a:ext>
            </a:extLst>
          </p:cNvPr>
          <p:cNvCxnSpPr>
            <a:cxnSpLocks/>
          </p:cNvCxnSpPr>
          <p:nvPr/>
        </p:nvCxnSpPr>
        <p:spPr>
          <a:xfrm flipH="1">
            <a:off x="315569" y="5811158"/>
            <a:ext cx="460286" cy="418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0447EA-9DEE-42C1-97C2-172B8636184E}"/>
              </a:ext>
            </a:extLst>
          </p:cNvPr>
          <p:cNvCxnSpPr/>
          <p:nvPr/>
        </p:nvCxnSpPr>
        <p:spPr>
          <a:xfrm flipH="1">
            <a:off x="4109830" y="5528677"/>
            <a:ext cx="106018" cy="715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7BBEE8-28F1-4163-A866-38A1E3373343}"/>
              </a:ext>
            </a:extLst>
          </p:cNvPr>
          <p:cNvCxnSpPr>
            <a:cxnSpLocks/>
          </p:cNvCxnSpPr>
          <p:nvPr/>
        </p:nvCxnSpPr>
        <p:spPr>
          <a:xfrm flipH="1">
            <a:off x="5727425" y="5485333"/>
            <a:ext cx="561560" cy="744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s://lh6.googleusercontent.com/JmEBTH1cFQFrF-aGsyX-71lHbjBKyXXw6Z67ESdeXY2xyfzrjfyJm7otwjWvaPYe1p3KBCocpeQvvN5Oez4mYlrGqVjFV3tiqpPSn8GAkCr0ceZTNWX1uL2saTHwl0AeQnFj">
            <a:extLst>
              <a:ext uri="{FF2B5EF4-FFF2-40B4-BE49-F238E27FC236}">
                <a16:creationId xmlns:a16="http://schemas.microsoft.com/office/drawing/2014/main" id="{A94CBA7D-25C0-491F-8DC8-56579EFB7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5472"/>
            <a:ext cx="9144000" cy="53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563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2" y="2564082"/>
            <a:ext cx="3072135" cy="1386672"/>
            <a:chOff x="0" y="76200"/>
            <a:chExt cx="8192359" cy="3697791"/>
          </a:xfrm>
        </p:grpSpPr>
        <p:sp>
          <p:nvSpPr>
            <p:cNvPr id="3" name="TextBox 3"/>
            <p:cNvSpPr txBox="1"/>
            <p:nvPr/>
          </p:nvSpPr>
          <p:spPr>
            <a:xfrm>
              <a:off x="0" y="76200"/>
              <a:ext cx="8192359" cy="2735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822472"/>
                  </a:solidFill>
                  <a:latin typeface="Muli Bold"/>
                </a:rPr>
                <a:t>Why Participatory?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179810"/>
              <a:ext cx="6517994" cy="59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endParaRPr sz="9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44983" y="1272038"/>
            <a:ext cx="4605131" cy="3934459"/>
            <a:chOff x="0" y="0"/>
            <a:chExt cx="3807918" cy="3253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7919" cy="3253350"/>
            </a:xfrm>
            <a:custGeom>
              <a:avLst/>
              <a:gdLst/>
              <a:ahLst/>
              <a:cxnLst/>
              <a:rect l="l" t="t" r="r" b="b"/>
              <a:pathLst>
                <a:path w="3807919" h="3253350">
                  <a:moveTo>
                    <a:pt x="3683458" y="3253350"/>
                  </a:moveTo>
                  <a:lnTo>
                    <a:pt x="124460" y="3253350"/>
                  </a:lnTo>
                  <a:cubicBezTo>
                    <a:pt x="55880" y="3253350"/>
                    <a:pt x="0" y="3197470"/>
                    <a:pt x="0" y="31288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83458" y="0"/>
                  </a:lnTo>
                  <a:cubicBezTo>
                    <a:pt x="3752038" y="0"/>
                    <a:pt x="3807919" y="55880"/>
                    <a:pt x="3807919" y="124460"/>
                  </a:cubicBezTo>
                  <a:lnTo>
                    <a:pt x="3807919" y="3128890"/>
                  </a:lnTo>
                  <a:cubicBezTo>
                    <a:pt x="3807919" y="3197470"/>
                    <a:pt x="3752038" y="3253350"/>
                    <a:pt x="3683458" y="3253350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167065" y="1272038"/>
            <a:ext cx="4462587" cy="4313929"/>
            <a:chOff x="0" y="0"/>
            <a:chExt cx="3690051" cy="35671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82247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572002" y="1585224"/>
            <a:ext cx="3541425" cy="3686424"/>
            <a:chOff x="0" y="-66675"/>
            <a:chExt cx="9443798" cy="983046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61320"/>
              <a:ext cx="9443798" cy="198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Muli Regular"/>
                </a:rPr>
                <a:t>To increase community participation in the decision making process to award Think Positive's Small Grants.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FFFFFF"/>
                  </a:solidFill>
                  <a:latin typeface="Inknut Antiqua Medium"/>
                </a:rPr>
                <a:t>Goal 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367581"/>
              <a:ext cx="9443798" cy="198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Muli Regular"/>
                </a:rPr>
                <a:t>To upskill all participants (including the Think Positive Team!) on funding processes and decision making.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296469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FFFFFF"/>
                  </a:solidFill>
                  <a:latin typeface="Inknut Antiqua Medium"/>
                </a:rPr>
                <a:t>Goal 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773843"/>
              <a:ext cx="9443798" cy="198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Muli Regular"/>
                </a:rPr>
                <a:t>To work towards our Student Mental Health Agreements being participant-led to share best practise.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702731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FFFFFF"/>
                  </a:solidFill>
                  <a:latin typeface="Inknut Antiqua Medium"/>
                </a:rPr>
                <a:t>Goal 3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 rot="-5400000">
            <a:off x="2425608" y="3277552"/>
            <a:ext cx="3246123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9C5A91"/>
                </a:solidFill>
                <a:latin typeface="Space Mono"/>
              </a:rPr>
              <a:t>PITCH DECK V 1.0</a:t>
            </a:r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7988990" y="5013114"/>
            <a:ext cx="360158" cy="360158"/>
            <a:chOff x="0" y="0"/>
            <a:chExt cx="960421" cy="96042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4729435-D6BA-46FC-B16A-86F3F7E0B9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17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41019" y="4810071"/>
            <a:ext cx="1061962" cy="9876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8384" y="1141203"/>
            <a:ext cx="1061962" cy="9876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167065" y="1272038"/>
            <a:ext cx="4462587" cy="4313929"/>
            <a:chOff x="0" y="0"/>
            <a:chExt cx="3690051" cy="35671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258032" y="1272038"/>
            <a:ext cx="4462587" cy="3591429"/>
            <a:chOff x="0" y="0"/>
            <a:chExt cx="3690051" cy="29697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90051" cy="2969703"/>
            </a:xfrm>
            <a:custGeom>
              <a:avLst/>
              <a:gdLst/>
              <a:ahLst/>
              <a:cxnLst/>
              <a:rect l="l" t="t" r="r" b="b"/>
              <a:pathLst>
                <a:path w="3690051" h="2969703">
                  <a:moveTo>
                    <a:pt x="3565591" y="2969703"/>
                  </a:moveTo>
                  <a:lnTo>
                    <a:pt x="124460" y="2969703"/>
                  </a:lnTo>
                  <a:cubicBezTo>
                    <a:pt x="55880" y="2969703"/>
                    <a:pt x="0" y="2913823"/>
                    <a:pt x="0" y="28452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2845243"/>
                  </a:lnTo>
                  <a:cubicBezTo>
                    <a:pt x="3690051" y="2913823"/>
                    <a:pt x="3634171" y="2969703"/>
                    <a:pt x="3565591" y="2969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44572" y="2635592"/>
            <a:ext cx="773182" cy="7731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6411" y="3632975"/>
            <a:ext cx="773182" cy="7731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3859785">
            <a:off x="6909666" y="2431882"/>
            <a:ext cx="374993" cy="161023"/>
            <a:chOff x="0" y="0"/>
            <a:chExt cx="1330922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6411" y="1635013"/>
            <a:ext cx="773182" cy="77318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3642835">
            <a:off x="6932379" y="3458776"/>
            <a:ext cx="374993" cy="161023"/>
            <a:chOff x="0" y="0"/>
            <a:chExt cx="1330922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4400773">
            <a:off x="7063247" y="4478514"/>
            <a:ext cx="374993" cy="161023"/>
            <a:chOff x="0" y="0"/>
            <a:chExt cx="1330922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0346" y="1550566"/>
            <a:ext cx="625317" cy="75795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89325" y="2699045"/>
            <a:ext cx="883679" cy="68043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80999" y="3632975"/>
            <a:ext cx="801225" cy="77318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-10800000">
            <a:off x="7988990" y="5050043"/>
            <a:ext cx="360158" cy="360158"/>
            <a:chOff x="0" y="0"/>
            <a:chExt cx="960421" cy="960421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4786459" y="5109184"/>
            <a:ext cx="1862476" cy="22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  <a:spcBef>
                <a:spcPct val="0"/>
              </a:spcBef>
            </a:pPr>
            <a:r>
              <a:rPr lang="en-US" sz="1400" spc="-14">
                <a:solidFill>
                  <a:srgbClr val="FFFFFF"/>
                </a:solidFill>
                <a:latin typeface="Inknut Antiqua Medium Bold"/>
              </a:rPr>
              <a:t>Next steps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786461" y="2449832"/>
            <a:ext cx="1758113" cy="1461801"/>
            <a:chOff x="0" y="-28575"/>
            <a:chExt cx="4688302" cy="389813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28575"/>
              <a:ext cx="4688302" cy="1203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0"/>
                </a:lnSpc>
                <a:spcBef>
                  <a:spcPct val="0"/>
                </a:spcBef>
              </a:pPr>
              <a:r>
                <a:rPr lang="en-US" sz="1400" spc="-14">
                  <a:solidFill>
                    <a:srgbClr val="822472"/>
                  </a:solidFill>
                  <a:latin typeface="Inknut Antiqua Medium Bold"/>
                </a:rPr>
                <a:t>Step 2: Publicise new programme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351265"/>
              <a:ext cx="4688302" cy="2518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  <a:spcBef>
                  <a:spcPct val="0"/>
                </a:spcBef>
              </a:pPr>
              <a:r>
                <a:rPr lang="en-US" sz="1050">
                  <a:solidFill>
                    <a:srgbClr val="822472"/>
                  </a:solidFill>
                  <a:latin typeface="Muli Bold"/>
                </a:rPr>
                <a:t>Promote the Scheme in 121s and offer a workshop in September, "Inspiration, Ideation, Implementation", to build ideas.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786461" y="3915508"/>
            <a:ext cx="1948357" cy="704336"/>
            <a:chOff x="0" y="-28575"/>
            <a:chExt cx="5195617" cy="1878229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28575"/>
              <a:ext cx="5195617" cy="588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0"/>
                </a:lnSpc>
                <a:spcBef>
                  <a:spcPct val="0"/>
                </a:spcBef>
              </a:pPr>
              <a:r>
                <a:rPr lang="en-US" sz="1400" spc="-14">
                  <a:solidFill>
                    <a:srgbClr val="822472"/>
                  </a:solidFill>
                  <a:latin typeface="Inknut Antiqua Medium Bold"/>
                </a:rPr>
                <a:t>Step 3: Applications Open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370206"/>
              <a:ext cx="5195617" cy="479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  <a:spcBef>
                  <a:spcPct val="0"/>
                </a:spcBef>
              </a:pPr>
              <a:r>
                <a:rPr lang="en-US" sz="1050">
                  <a:solidFill>
                    <a:srgbClr val="822472"/>
                  </a:solidFill>
                  <a:latin typeface="Muli Bold"/>
                </a:rPr>
                <a:t>Applications open on October 2nd.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786461" y="1635630"/>
            <a:ext cx="1758113" cy="685698"/>
            <a:chOff x="0" y="-28575"/>
            <a:chExt cx="4688302" cy="1828527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28575"/>
              <a:ext cx="4688302" cy="588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0"/>
                </a:lnSpc>
                <a:spcBef>
                  <a:spcPct val="0"/>
                </a:spcBef>
              </a:pPr>
              <a:r>
                <a:rPr lang="en-US" sz="1400" spc="-14">
                  <a:solidFill>
                    <a:srgbClr val="822472"/>
                  </a:solidFill>
                  <a:latin typeface="Inknut Antiqua Medium Bold"/>
                </a:rPr>
                <a:t>Step 1: Refreshers' Event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320504"/>
              <a:ext cx="4688302" cy="479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  <a:spcBef>
                  <a:spcPct val="0"/>
                </a:spcBef>
              </a:pPr>
              <a:r>
                <a:rPr lang="en-US" sz="1050">
                  <a:solidFill>
                    <a:srgbClr val="822472"/>
                  </a:solidFill>
                  <a:latin typeface="Muli Bold"/>
                </a:rPr>
                <a:t>Gather feedback and vote.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514350" y="1516434"/>
            <a:ext cx="29611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599" spc="-36">
                <a:solidFill>
                  <a:srgbClr val="FFFFFF"/>
                </a:solidFill>
                <a:latin typeface="Muli Bold"/>
              </a:rPr>
              <a:t>How could this work?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DCD3C3A-9BA7-477B-BB55-1EC7D4F03A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17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41019" y="4810071"/>
            <a:ext cx="1061962" cy="9876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8384" y="1141203"/>
            <a:ext cx="1061962" cy="9876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167065" y="1272038"/>
            <a:ext cx="4462587" cy="4313929"/>
            <a:chOff x="0" y="0"/>
            <a:chExt cx="3690051" cy="35671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258032" y="1272038"/>
            <a:ext cx="4462587" cy="3591429"/>
            <a:chOff x="0" y="0"/>
            <a:chExt cx="3690051" cy="29697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90051" cy="2969703"/>
            </a:xfrm>
            <a:custGeom>
              <a:avLst/>
              <a:gdLst/>
              <a:ahLst/>
              <a:cxnLst/>
              <a:rect l="l" t="t" r="r" b="b"/>
              <a:pathLst>
                <a:path w="3690051" h="2969703">
                  <a:moveTo>
                    <a:pt x="3565591" y="2969703"/>
                  </a:moveTo>
                  <a:lnTo>
                    <a:pt x="124460" y="2969703"/>
                  </a:lnTo>
                  <a:cubicBezTo>
                    <a:pt x="55880" y="2969703"/>
                    <a:pt x="0" y="2913823"/>
                    <a:pt x="0" y="28452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2845243"/>
                  </a:lnTo>
                  <a:cubicBezTo>
                    <a:pt x="3690051" y="2913823"/>
                    <a:pt x="3634171" y="2969703"/>
                    <a:pt x="3565591" y="2969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44572" y="2635592"/>
            <a:ext cx="773182" cy="7731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6411" y="3632975"/>
            <a:ext cx="773182" cy="7731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3859785">
            <a:off x="6909666" y="2431882"/>
            <a:ext cx="374993" cy="161023"/>
            <a:chOff x="0" y="0"/>
            <a:chExt cx="1330922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6411" y="1635013"/>
            <a:ext cx="773182" cy="77318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3642835">
            <a:off x="6932379" y="3458776"/>
            <a:ext cx="374993" cy="161023"/>
            <a:chOff x="0" y="0"/>
            <a:chExt cx="1330922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4400773">
            <a:off x="7063247" y="4478514"/>
            <a:ext cx="374993" cy="161023"/>
            <a:chOff x="0" y="0"/>
            <a:chExt cx="1330922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0346" y="1550566"/>
            <a:ext cx="625317" cy="75795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89325" y="2699045"/>
            <a:ext cx="883679" cy="68043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80999" y="3632975"/>
            <a:ext cx="801225" cy="77318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-10800000">
            <a:off x="7988990" y="5050043"/>
            <a:ext cx="360158" cy="360158"/>
            <a:chOff x="0" y="0"/>
            <a:chExt cx="960421" cy="960421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4786459" y="5109184"/>
            <a:ext cx="1862476" cy="22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  <a:spcBef>
                <a:spcPct val="0"/>
              </a:spcBef>
            </a:pPr>
            <a:r>
              <a:rPr lang="en-US" sz="1400" spc="-14">
                <a:solidFill>
                  <a:srgbClr val="FFFFFF"/>
                </a:solidFill>
                <a:latin typeface="Inknut Antiqua Medium Bold"/>
              </a:rPr>
              <a:t>Next steps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786461" y="2505249"/>
            <a:ext cx="1611899" cy="917571"/>
            <a:chOff x="0" y="-19049"/>
            <a:chExt cx="4298395" cy="2446857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9049"/>
              <a:ext cx="4298395" cy="1402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30"/>
                </a:lnSpc>
                <a:spcBef>
                  <a:spcPct val="0"/>
                </a:spcBef>
              </a:pPr>
              <a:r>
                <a:rPr lang="en-US" sz="1100" spc="-11">
                  <a:solidFill>
                    <a:srgbClr val="822472"/>
                  </a:solidFill>
                  <a:latin typeface="Inknut Antiqua Medium Bold"/>
                </a:rPr>
                <a:t>Step 5: Applications are shared with a supportive panel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562954"/>
              <a:ext cx="4298395" cy="864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48"/>
                </a:lnSpc>
                <a:spcBef>
                  <a:spcPct val="0"/>
                </a:spcBef>
              </a:pPr>
              <a:r>
                <a:rPr lang="en-US" sz="963">
                  <a:solidFill>
                    <a:srgbClr val="822472"/>
                  </a:solidFill>
                  <a:latin typeface="Muli Bold"/>
                </a:rPr>
                <a:t>The panel offers suggestions to strengthen proposals.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786461" y="3762471"/>
            <a:ext cx="1727599" cy="899472"/>
            <a:chOff x="0" y="-19051"/>
            <a:chExt cx="4606931" cy="2398590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9051"/>
              <a:ext cx="4606931" cy="933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83"/>
                </a:lnSpc>
                <a:spcBef>
                  <a:spcPct val="0"/>
                </a:spcBef>
              </a:pPr>
              <a:r>
                <a:rPr lang="en-US" sz="1064" spc="-11">
                  <a:solidFill>
                    <a:srgbClr val="822472"/>
                  </a:solidFill>
                  <a:latin typeface="Inknut Antiqua Medium Bold"/>
                </a:rPr>
                <a:t>Step 6: Suggestions shared with applicants.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517593"/>
              <a:ext cx="4606931" cy="861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03"/>
                </a:lnSpc>
                <a:spcBef>
                  <a:spcPct val="0"/>
                </a:spcBef>
              </a:pPr>
              <a:r>
                <a:rPr lang="en-US" sz="931">
                  <a:solidFill>
                    <a:srgbClr val="822472"/>
                  </a:solidFill>
                  <a:latin typeface="Muli Bold"/>
                </a:rPr>
                <a:t>Applicants can choose to include any suggestions in their proposal.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786461" y="1577502"/>
            <a:ext cx="1948357" cy="814945"/>
            <a:chOff x="0" y="-28575"/>
            <a:chExt cx="5195617" cy="2173185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28575"/>
              <a:ext cx="5195617" cy="518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n-US" sz="1200" spc="-12">
                  <a:solidFill>
                    <a:srgbClr val="822472"/>
                  </a:solidFill>
                  <a:latin typeface="Inknut Antiqua Medium Bold"/>
                </a:rPr>
                <a:t>Step 4: Applications Close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152203"/>
              <a:ext cx="5195617" cy="992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  <a:spcBef>
                  <a:spcPct val="0"/>
                </a:spcBef>
              </a:pPr>
              <a:r>
                <a:rPr lang="en-US" sz="1050">
                  <a:solidFill>
                    <a:srgbClr val="822472"/>
                  </a:solidFill>
                  <a:latin typeface="Muli Bold"/>
                </a:rPr>
                <a:t>Applications close on November 2nd.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514350" y="1516434"/>
            <a:ext cx="29611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599" spc="-36">
                <a:solidFill>
                  <a:srgbClr val="FFFFFF"/>
                </a:solidFill>
                <a:latin typeface="Muli Bold"/>
              </a:rPr>
              <a:t>How could this work?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7B5C874-2DF6-41C4-ABFB-DD0BCBC2727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17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41019" y="4810071"/>
            <a:ext cx="1061962" cy="9876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8384" y="1141203"/>
            <a:ext cx="1061962" cy="9876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167065" y="1272038"/>
            <a:ext cx="4462587" cy="4313929"/>
            <a:chOff x="0" y="0"/>
            <a:chExt cx="3690051" cy="35671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258032" y="1272038"/>
            <a:ext cx="4462587" cy="3591429"/>
            <a:chOff x="0" y="0"/>
            <a:chExt cx="3690051" cy="29697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90051" cy="2969703"/>
            </a:xfrm>
            <a:custGeom>
              <a:avLst/>
              <a:gdLst/>
              <a:ahLst/>
              <a:cxnLst/>
              <a:rect l="l" t="t" r="r" b="b"/>
              <a:pathLst>
                <a:path w="3690051" h="2969703">
                  <a:moveTo>
                    <a:pt x="3565591" y="2969703"/>
                  </a:moveTo>
                  <a:lnTo>
                    <a:pt x="124460" y="2969703"/>
                  </a:lnTo>
                  <a:cubicBezTo>
                    <a:pt x="55880" y="2969703"/>
                    <a:pt x="0" y="2913823"/>
                    <a:pt x="0" y="28452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2845243"/>
                  </a:lnTo>
                  <a:cubicBezTo>
                    <a:pt x="3690051" y="2913823"/>
                    <a:pt x="3634171" y="2969703"/>
                    <a:pt x="3565591" y="2969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44572" y="2635592"/>
            <a:ext cx="773182" cy="7731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6411" y="3632975"/>
            <a:ext cx="773182" cy="7731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3859785">
            <a:off x="6909666" y="2431882"/>
            <a:ext cx="374993" cy="161023"/>
            <a:chOff x="0" y="0"/>
            <a:chExt cx="1330922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6411" y="1635013"/>
            <a:ext cx="773182" cy="77318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3642835">
            <a:off x="6932379" y="3458776"/>
            <a:ext cx="374993" cy="161023"/>
            <a:chOff x="0" y="0"/>
            <a:chExt cx="1330922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4400773">
            <a:off x="7063247" y="4478514"/>
            <a:ext cx="374993" cy="161023"/>
            <a:chOff x="0" y="0"/>
            <a:chExt cx="1330922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0346" y="1550566"/>
            <a:ext cx="625317" cy="75795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89325" y="2699045"/>
            <a:ext cx="883679" cy="68043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80999" y="3632975"/>
            <a:ext cx="801225" cy="77318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-10800000">
            <a:off x="7988990" y="5050043"/>
            <a:ext cx="360158" cy="360158"/>
            <a:chOff x="0" y="0"/>
            <a:chExt cx="960421" cy="960421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4786459" y="5109184"/>
            <a:ext cx="1862476" cy="22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  <a:spcBef>
                <a:spcPct val="0"/>
              </a:spcBef>
            </a:pPr>
            <a:r>
              <a:rPr lang="en-US" sz="1400" spc="-14">
                <a:solidFill>
                  <a:srgbClr val="FFFFFF"/>
                </a:solidFill>
                <a:latin typeface="Inknut Antiqua Medium Bold"/>
              </a:rPr>
              <a:t>Next steps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786461" y="2595538"/>
            <a:ext cx="1611899" cy="899217"/>
            <a:chOff x="0" y="-19049"/>
            <a:chExt cx="4298395" cy="2397912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9049"/>
              <a:ext cx="4298395" cy="937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30"/>
                </a:lnSpc>
                <a:spcBef>
                  <a:spcPct val="0"/>
                </a:spcBef>
              </a:pPr>
              <a:r>
                <a:rPr lang="en-US" sz="1100" spc="-11">
                  <a:solidFill>
                    <a:srgbClr val="822472"/>
                  </a:solidFill>
                  <a:latin typeface="Inknut Antiqua Medium Bold"/>
                </a:rPr>
                <a:t>Step 8: Recipients announced.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081415"/>
              <a:ext cx="4298395" cy="1297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48"/>
                </a:lnSpc>
                <a:spcBef>
                  <a:spcPct val="0"/>
                </a:spcBef>
              </a:pPr>
              <a:r>
                <a:rPr lang="en-US" sz="963">
                  <a:solidFill>
                    <a:srgbClr val="822472"/>
                  </a:solidFill>
                  <a:latin typeface="Muli Bold"/>
                </a:rPr>
                <a:t>Recipients announced on 18th January. All invoices to be sent to NUS. 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786461" y="3778065"/>
            <a:ext cx="1727599" cy="879316"/>
            <a:chOff x="0" y="-19051"/>
            <a:chExt cx="4606931" cy="234484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9051"/>
              <a:ext cx="4606931" cy="45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83"/>
                </a:lnSpc>
                <a:spcBef>
                  <a:spcPct val="0"/>
                </a:spcBef>
              </a:pPr>
              <a:r>
                <a:rPr lang="en-US" sz="1064" spc="-11">
                  <a:solidFill>
                    <a:srgbClr val="822472"/>
                  </a:solidFill>
                  <a:latin typeface="Inknut Antiqua Medium Bold"/>
                </a:rPr>
                <a:t>Step 9:  Buddy up!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586170"/>
              <a:ext cx="4606931" cy="1739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03"/>
                </a:lnSpc>
                <a:spcBef>
                  <a:spcPct val="0"/>
                </a:spcBef>
              </a:pPr>
              <a:r>
                <a:rPr lang="en-US" sz="931">
                  <a:solidFill>
                    <a:srgbClr val="822472"/>
                  </a:solidFill>
                  <a:latin typeface="Muli Bold"/>
                </a:rPr>
                <a:t>Proposal to match applicants who don't recieve a grant this year with those who do, to share resources and processes.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786461" y="1577502"/>
            <a:ext cx="1948357" cy="814945"/>
            <a:chOff x="0" y="-28575"/>
            <a:chExt cx="5195617" cy="2173185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28575"/>
              <a:ext cx="5195617" cy="518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n-US" sz="1200" spc="-12">
                  <a:solidFill>
                    <a:srgbClr val="822472"/>
                  </a:solidFill>
                  <a:latin typeface="Inknut Antiqua Medium Bold"/>
                </a:rPr>
                <a:t>Step 7: All participants vote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152203"/>
              <a:ext cx="5195617" cy="992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70"/>
                </a:lnSpc>
                <a:spcBef>
                  <a:spcPct val="0"/>
                </a:spcBef>
              </a:pPr>
              <a:r>
                <a:rPr lang="en-US" sz="1050">
                  <a:solidFill>
                    <a:srgbClr val="822472"/>
                  </a:solidFill>
                  <a:latin typeface="Muli Bold"/>
                </a:rPr>
                <a:t>Voting would open  December 16th and close January 14th.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514350" y="1516434"/>
            <a:ext cx="29611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599" spc="-36">
                <a:solidFill>
                  <a:srgbClr val="FFFFFF"/>
                </a:solidFill>
                <a:latin typeface="Muli Bold"/>
              </a:rPr>
              <a:t>How could this work?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8E6B716-D1A7-4B15-833B-9E9B1AB199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17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41019" y="4810071"/>
            <a:ext cx="1061962" cy="9876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8384" y="1141203"/>
            <a:ext cx="1061962" cy="9876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167065" y="1272038"/>
            <a:ext cx="4462587" cy="4313929"/>
            <a:chOff x="0" y="0"/>
            <a:chExt cx="3690051" cy="35671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258032" y="1272038"/>
            <a:ext cx="4462587" cy="3591429"/>
            <a:chOff x="0" y="0"/>
            <a:chExt cx="3690051" cy="29697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90051" cy="2969703"/>
            </a:xfrm>
            <a:custGeom>
              <a:avLst/>
              <a:gdLst/>
              <a:ahLst/>
              <a:cxnLst/>
              <a:rect l="l" t="t" r="r" b="b"/>
              <a:pathLst>
                <a:path w="3690051" h="2969703">
                  <a:moveTo>
                    <a:pt x="3565591" y="2969703"/>
                  </a:moveTo>
                  <a:lnTo>
                    <a:pt x="124460" y="2969703"/>
                  </a:lnTo>
                  <a:cubicBezTo>
                    <a:pt x="55880" y="2969703"/>
                    <a:pt x="0" y="2913823"/>
                    <a:pt x="0" y="28452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2845243"/>
                  </a:lnTo>
                  <a:cubicBezTo>
                    <a:pt x="3690051" y="2913823"/>
                    <a:pt x="3634171" y="2969703"/>
                    <a:pt x="3565591" y="2969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44572" y="2635592"/>
            <a:ext cx="773182" cy="7731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6411" y="3632975"/>
            <a:ext cx="773182" cy="7731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3859785">
            <a:off x="6909666" y="2431882"/>
            <a:ext cx="374993" cy="161023"/>
            <a:chOff x="0" y="0"/>
            <a:chExt cx="1330922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6411" y="1635013"/>
            <a:ext cx="773182" cy="77318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3642835">
            <a:off x="6932379" y="3458776"/>
            <a:ext cx="374993" cy="161023"/>
            <a:chOff x="0" y="0"/>
            <a:chExt cx="1330922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4400773">
            <a:off x="7063247" y="4478514"/>
            <a:ext cx="374993" cy="161023"/>
            <a:chOff x="0" y="0"/>
            <a:chExt cx="1330922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1330922" cy="69850"/>
            </a:xfrm>
            <a:custGeom>
              <a:avLst/>
              <a:gdLst/>
              <a:ahLst/>
              <a:cxnLst/>
              <a:rect l="l" t="t" r="r" b="b"/>
              <a:pathLst>
                <a:path w="1330922" h="69850">
                  <a:moveTo>
                    <a:pt x="104009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0922" y="69850"/>
                  </a:lnTo>
                  <a:lnTo>
                    <a:pt x="133092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0346" y="1550566"/>
            <a:ext cx="625317" cy="75795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89325" y="2699045"/>
            <a:ext cx="883679" cy="68043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80999" y="3632975"/>
            <a:ext cx="801225" cy="77318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-10800000">
            <a:off x="7988990" y="5050043"/>
            <a:ext cx="360158" cy="360158"/>
            <a:chOff x="0" y="0"/>
            <a:chExt cx="960421" cy="960421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4786459" y="5109184"/>
            <a:ext cx="1862476" cy="22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  <a:spcBef>
                <a:spcPct val="0"/>
              </a:spcBef>
            </a:pPr>
            <a:r>
              <a:rPr lang="en-US" sz="1400" spc="-14">
                <a:solidFill>
                  <a:srgbClr val="FFFFFF"/>
                </a:solidFill>
                <a:latin typeface="Inknut Antiqua Medium Bold"/>
              </a:rPr>
              <a:t>Next steps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50003" y="2247895"/>
            <a:ext cx="1948357" cy="142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0"/>
              </a:lnSpc>
            </a:pPr>
            <a:r>
              <a:rPr lang="en-US" sz="1200" spc="-12">
                <a:solidFill>
                  <a:srgbClr val="822472"/>
                </a:solidFill>
                <a:latin typeface="Inknut Antiqua Medium Bold"/>
              </a:rPr>
              <a:t>The Scheme would now match the new project year.</a:t>
            </a:r>
          </a:p>
          <a:p>
            <a:pPr>
              <a:lnSpc>
                <a:spcPts val="1560"/>
              </a:lnSpc>
            </a:pPr>
            <a:endParaRPr lang="en-US" sz="1200" spc="-12">
              <a:solidFill>
                <a:srgbClr val="822472"/>
              </a:solidFill>
              <a:latin typeface="Inknut Antiqua Medium Bold"/>
            </a:endParaRPr>
          </a:p>
          <a:p>
            <a:pPr>
              <a:lnSpc>
                <a:spcPts val="1560"/>
              </a:lnSpc>
              <a:spcBef>
                <a:spcPct val="0"/>
              </a:spcBef>
            </a:pPr>
            <a:r>
              <a:rPr lang="en-US" sz="1200" spc="-12">
                <a:solidFill>
                  <a:srgbClr val="822472"/>
                </a:solidFill>
                <a:latin typeface="Inknut Antiqua Medium Bold"/>
              </a:rPr>
              <a:t>So, a project awarded in January 2021 would have until May 2022 to be introduced, piloted and evaluated.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4350" y="1516434"/>
            <a:ext cx="29611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599" spc="-36">
                <a:solidFill>
                  <a:srgbClr val="FFFFFF"/>
                </a:solidFill>
                <a:latin typeface="Muli Bold"/>
              </a:rPr>
              <a:t>How could this work?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2" y="2630771"/>
            <a:ext cx="2854329" cy="1662001"/>
            <a:chOff x="0" y="76200"/>
            <a:chExt cx="7611543" cy="4432000"/>
          </a:xfrm>
        </p:grpSpPr>
        <p:sp>
          <p:nvSpPr>
            <p:cNvPr id="3" name="TextBox 3"/>
            <p:cNvSpPr txBox="1"/>
            <p:nvPr/>
          </p:nvSpPr>
          <p:spPr>
            <a:xfrm>
              <a:off x="0" y="76200"/>
              <a:ext cx="7611543" cy="1367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822472"/>
                  </a:solidFill>
                  <a:latin typeface="Muli Bold"/>
                </a:rPr>
                <a:t>You decide!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834308"/>
              <a:ext cx="6096738" cy="2673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822472"/>
                  </a:solidFill>
                  <a:latin typeface="Muli Regular"/>
                </a:rPr>
                <a:t>This is your Small Grant Scheme; it needs to be designed with you to benefit you best.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58240" y="1271907"/>
            <a:ext cx="4605131" cy="3934459"/>
            <a:chOff x="0" y="0"/>
            <a:chExt cx="3807918" cy="3253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7919" cy="3253350"/>
            </a:xfrm>
            <a:custGeom>
              <a:avLst/>
              <a:gdLst/>
              <a:ahLst/>
              <a:cxnLst/>
              <a:rect l="l" t="t" r="r" b="b"/>
              <a:pathLst>
                <a:path w="3807919" h="3253350">
                  <a:moveTo>
                    <a:pt x="3683458" y="3253350"/>
                  </a:moveTo>
                  <a:lnTo>
                    <a:pt x="124460" y="3253350"/>
                  </a:lnTo>
                  <a:cubicBezTo>
                    <a:pt x="55880" y="3253350"/>
                    <a:pt x="0" y="3197470"/>
                    <a:pt x="0" y="31288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83458" y="0"/>
                  </a:lnTo>
                  <a:cubicBezTo>
                    <a:pt x="3752038" y="0"/>
                    <a:pt x="3807919" y="55880"/>
                    <a:pt x="3807919" y="124460"/>
                  </a:cubicBezTo>
                  <a:lnTo>
                    <a:pt x="3807919" y="3128890"/>
                  </a:lnTo>
                  <a:cubicBezTo>
                    <a:pt x="3807919" y="3197470"/>
                    <a:pt x="3752038" y="3253350"/>
                    <a:pt x="3683458" y="3253350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167065" y="1272169"/>
            <a:ext cx="4462587" cy="4313929"/>
            <a:chOff x="0" y="0"/>
            <a:chExt cx="3690051" cy="35671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82247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711623" y="2343166"/>
            <a:ext cx="3541425" cy="2747072"/>
            <a:chOff x="0" y="-95250"/>
            <a:chExt cx="9443798" cy="732552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196833"/>
              <a:ext cx="9443798" cy="2491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FFFFFF"/>
                  </a:solidFill>
                  <a:latin typeface="Muli Regular"/>
                </a:rPr>
                <a:t>Would you be happy for our Small Grant Scheme to move towards a Participatory Model?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9443798" cy="108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CFEFC"/>
                  </a:solidFill>
                  <a:latin typeface="Inknut Antiqua Medium"/>
                </a:rPr>
                <a:t>Decision 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507854"/>
              <a:ext cx="9443798" cy="72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2426780" y="3268418"/>
            <a:ext cx="3263868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Space Mono"/>
              </a:rPr>
              <a:t>PITCH DECK V 1.0</a:t>
            </a:r>
          </a:p>
        </p:txBody>
      </p:sp>
      <p:grpSp>
        <p:nvGrpSpPr>
          <p:cNvPr id="14" name="Group 14"/>
          <p:cNvGrpSpPr/>
          <p:nvPr/>
        </p:nvGrpSpPr>
        <p:grpSpPr>
          <a:xfrm rot="-10800000">
            <a:off x="7988990" y="5013114"/>
            <a:ext cx="360158" cy="360158"/>
            <a:chOff x="0" y="0"/>
            <a:chExt cx="960421" cy="96042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2" y="2630771"/>
            <a:ext cx="2854329" cy="1662001"/>
            <a:chOff x="0" y="76200"/>
            <a:chExt cx="7611543" cy="4432000"/>
          </a:xfrm>
        </p:grpSpPr>
        <p:sp>
          <p:nvSpPr>
            <p:cNvPr id="3" name="TextBox 3"/>
            <p:cNvSpPr txBox="1"/>
            <p:nvPr/>
          </p:nvSpPr>
          <p:spPr>
            <a:xfrm>
              <a:off x="0" y="76200"/>
              <a:ext cx="7611543" cy="1367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822472"/>
                  </a:solidFill>
                  <a:latin typeface="Muli Bold"/>
                </a:rPr>
                <a:t>You decide!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834308"/>
              <a:ext cx="6096738" cy="2673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822472"/>
                  </a:solidFill>
                  <a:latin typeface="Muli Regular"/>
                </a:rPr>
                <a:t>This is your Small Grant Scheme; it needs to be designed with you to benefit you best.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58240" y="1271907"/>
            <a:ext cx="4605131" cy="3934459"/>
            <a:chOff x="0" y="0"/>
            <a:chExt cx="3807918" cy="3253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7919" cy="3253350"/>
            </a:xfrm>
            <a:custGeom>
              <a:avLst/>
              <a:gdLst/>
              <a:ahLst/>
              <a:cxnLst/>
              <a:rect l="l" t="t" r="r" b="b"/>
              <a:pathLst>
                <a:path w="3807919" h="3253350">
                  <a:moveTo>
                    <a:pt x="3683458" y="3253350"/>
                  </a:moveTo>
                  <a:lnTo>
                    <a:pt x="124460" y="3253350"/>
                  </a:lnTo>
                  <a:cubicBezTo>
                    <a:pt x="55880" y="3253350"/>
                    <a:pt x="0" y="3197470"/>
                    <a:pt x="0" y="31288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83458" y="0"/>
                  </a:lnTo>
                  <a:cubicBezTo>
                    <a:pt x="3752038" y="0"/>
                    <a:pt x="3807919" y="55880"/>
                    <a:pt x="3807919" y="124460"/>
                  </a:cubicBezTo>
                  <a:lnTo>
                    <a:pt x="3807919" y="3128890"/>
                  </a:lnTo>
                  <a:cubicBezTo>
                    <a:pt x="3807919" y="3197470"/>
                    <a:pt x="3752038" y="3253350"/>
                    <a:pt x="3683458" y="3253350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167065" y="1272169"/>
            <a:ext cx="4462587" cy="4313929"/>
            <a:chOff x="0" y="0"/>
            <a:chExt cx="3690051" cy="35671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82247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627647" y="1713560"/>
            <a:ext cx="3541425" cy="3771062"/>
            <a:chOff x="0" y="-66675"/>
            <a:chExt cx="9443798" cy="1005616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61677"/>
              <a:ext cx="9443798" cy="1323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Muli Regular"/>
                </a:rPr>
                <a:t>Who would we like to see on our "Supportive Panel"?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FCFEFC"/>
                  </a:solidFill>
                  <a:latin typeface="Inknut Antiqua Medium"/>
                </a:rPr>
                <a:t>Decision 1.1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646032"/>
              <a:ext cx="9443798" cy="2007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Muli Regular"/>
                </a:rPr>
                <a:t>How would we like to vote? Would we like a deliberative space within our own project teams, or the network of participants as a whole?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681760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FCFEFC"/>
                  </a:solidFill>
                  <a:latin typeface="Inknut Antiqua Medium"/>
                </a:rPr>
                <a:t>Decision 1.2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999544"/>
              <a:ext cx="9443798" cy="198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Muli Regular"/>
                </a:rPr>
                <a:t>Buddy up! How do we feel about the proposal to "buddy up" post voting, to share resources and processes?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035275"/>
              <a:ext cx="9443798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>
                  <a:solidFill>
                    <a:srgbClr val="FCFEFC"/>
                  </a:solidFill>
                  <a:latin typeface="Inknut Antiqua Medium"/>
                </a:rPr>
                <a:t>Decision 1.3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 rot="-5400000">
            <a:off x="2426780" y="3268418"/>
            <a:ext cx="3263868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Space Mono"/>
              </a:rPr>
              <a:t>PITCH DECK V 1.0</a:t>
            </a:r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7988990" y="5013114"/>
            <a:ext cx="360158" cy="360158"/>
            <a:chOff x="0" y="0"/>
            <a:chExt cx="960421" cy="96042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BD8B4B-29E6-4646-994E-9D4952BFB26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17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2" name="Group 2"/>
          <p:cNvGrpSpPr/>
          <p:nvPr/>
        </p:nvGrpSpPr>
        <p:grpSpPr>
          <a:xfrm>
            <a:off x="4167065" y="1272038"/>
            <a:ext cx="4462587" cy="4313929"/>
            <a:chOff x="0" y="0"/>
            <a:chExt cx="3690051" cy="3567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167065" y="1282759"/>
            <a:ext cx="4462587" cy="3591429"/>
            <a:chOff x="0" y="0"/>
            <a:chExt cx="3690051" cy="29697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0051" cy="2969703"/>
            </a:xfrm>
            <a:custGeom>
              <a:avLst/>
              <a:gdLst/>
              <a:ahLst/>
              <a:cxnLst/>
              <a:rect l="l" t="t" r="r" b="b"/>
              <a:pathLst>
                <a:path w="3690051" h="2969703">
                  <a:moveTo>
                    <a:pt x="3565591" y="2969703"/>
                  </a:moveTo>
                  <a:lnTo>
                    <a:pt x="124460" y="2969703"/>
                  </a:lnTo>
                  <a:cubicBezTo>
                    <a:pt x="55880" y="2969703"/>
                    <a:pt x="0" y="2913823"/>
                    <a:pt x="0" y="28452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2845243"/>
                  </a:lnTo>
                  <a:cubicBezTo>
                    <a:pt x="3690051" y="2913823"/>
                    <a:pt x="3634171" y="2969703"/>
                    <a:pt x="3565591" y="2969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7988990" y="5050043"/>
            <a:ext cx="360158" cy="360158"/>
            <a:chOff x="0" y="0"/>
            <a:chExt cx="960421" cy="96042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82733" y="1489234"/>
            <a:ext cx="3178479" cy="317847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514350" y="2850403"/>
            <a:ext cx="2881008" cy="1205064"/>
            <a:chOff x="0" y="76200"/>
            <a:chExt cx="7682687" cy="321350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966434"/>
              <a:ext cx="7682687" cy="1323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Muli Regular"/>
                </a:rPr>
                <a:t>Please got to www.menti.com and type in 35 26 27.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7682687" cy="1367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FFFFFF"/>
                  </a:solidFill>
                  <a:latin typeface="Muli Bold"/>
                </a:rPr>
                <a:t>Menti Meter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8240" y="1271907"/>
            <a:ext cx="4605131" cy="4314191"/>
            <a:chOff x="0" y="0"/>
            <a:chExt cx="3807918" cy="3567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07919" cy="3567345"/>
            </a:xfrm>
            <a:custGeom>
              <a:avLst/>
              <a:gdLst/>
              <a:ahLst/>
              <a:cxnLst/>
              <a:rect l="l" t="t" r="r" b="b"/>
              <a:pathLst>
                <a:path w="3807919" h="3567345">
                  <a:moveTo>
                    <a:pt x="3683458" y="3567345"/>
                  </a:moveTo>
                  <a:lnTo>
                    <a:pt x="124460" y="3567345"/>
                  </a:lnTo>
                  <a:cubicBezTo>
                    <a:pt x="55880" y="3567345"/>
                    <a:pt x="0" y="3511465"/>
                    <a:pt x="0" y="34428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83458" y="0"/>
                  </a:lnTo>
                  <a:cubicBezTo>
                    <a:pt x="3752038" y="0"/>
                    <a:pt x="3807919" y="55880"/>
                    <a:pt x="3807919" y="124460"/>
                  </a:cubicBezTo>
                  <a:lnTo>
                    <a:pt x="3807919" y="3442885"/>
                  </a:lnTo>
                  <a:cubicBezTo>
                    <a:pt x="3807919" y="3511465"/>
                    <a:pt x="3752038" y="3567345"/>
                    <a:pt x="3683458" y="3567345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167065" y="1272167"/>
            <a:ext cx="4462587" cy="3615964"/>
            <a:chOff x="0" y="0"/>
            <a:chExt cx="3690051" cy="29899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0051" cy="2989991"/>
            </a:xfrm>
            <a:custGeom>
              <a:avLst/>
              <a:gdLst/>
              <a:ahLst/>
              <a:cxnLst/>
              <a:rect l="l" t="t" r="r" b="b"/>
              <a:pathLst>
                <a:path w="3690051" h="2989991">
                  <a:moveTo>
                    <a:pt x="3565591" y="2989991"/>
                  </a:moveTo>
                  <a:lnTo>
                    <a:pt x="124460" y="2989991"/>
                  </a:lnTo>
                  <a:cubicBezTo>
                    <a:pt x="55880" y="2989991"/>
                    <a:pt x="0" y="2934111"/>
                    <a:pt x="0" y="28655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2865531"/>
                  </a:lnTo>
                  <a:cubicBezTo>
                    <a:pt x="3690051" y="2934111"/>
                    <a:pt x="3634171" y="2989991"/>
                    <a:pt x="3565591" y="2989991"/>
                  </a:cubicBezTo>
                  <a:close/>
                </a:path>
              </a:pathLst>
            </a:custGeom>
            <a:solidFill>
              <a:srgbClr val="822472"/>
            </a:solidFill>
          </p:spPr>
        </p:sp>
      </p:grpSp>
      <p:sp>
        <p:nvSpPr>
          <p:cNvPr id="6" name="TextBox 6"/>
          <p:cNvSpPr txBox="1"/>
          <p:nvPr/>
        </p:nvSpPr>
        <p:spPr>
          <a:xfrm rot="-5400000">
            <a:off x="2426780" y="3268418"/>
            <a:ext cx="3263868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B64197"/>
                </a:solidFill>
                <a:latin typeface="Space Mono"/>
              </a:rPr>
              <a:t>PITCH DECK V 1.0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3047" y="3158120"/>
            <a:ext cx="1025431" cy="95365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590123" y="1528182"/>
            <a:ext cx="1940020" cy="1020369"/>
            <a:chOff x="0" y="-66675"/>
            <a:chExt cx="5173387" cy="2720983"/>
          </a:xfrm>
        </p:grpSpPr>
        <p:sp>
          <p:nvSpPr>
            <p:cNvPr id="9" name="TextBox 9"/>
            <p:cNvSpPr txBox="1"/>
            <p:nvPr/>
          </p:nvSpPr>
          <p:spPr>
            <a:xfrm>
              <a:off x="0" y="843042"/>
              <a:ext cx="5173387" cy="1811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6"/>
                </a:lnSpc>
                <a:spcBef>
                  <a:spcPct val="0"/>
                </a:spcBef>
              </a:pPr>
              <a:r>
                <a:rPr lang="en-US" sz="1312">
                  <a:solidFill>
                    <a:srgbClr val="FFFFFF"/>
                  </a:solidFill>
                  <a:latin typeface="Muli Regular"/>
                </a:rPr>
                <a:t>Your new Grant Scheme Pack will be shared with you via email on August 18th.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5173387" cy="7679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62"/>
                </a:lnSpc>
                <a:spcBef>
                  <a:spcPct val="0"/>
                </a:spcBef>
              </a:pPr>
              <a:r>
                <a:rPr lang="en-US" sz="1687">
                  <a:solidFill>
                    <a:srgbClr val="FFFFFF"/>
                  </a:solidFill>
                  <a:latin typeface="Inknut Antiqua Medium"/>
                </a:rPr>
                <a:t>Action 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90125" y="2898921"/>
            <a:ext cx="1826357" cy="1467512"/>
            <a:chOff x="0" y="-57150"/>
            <a:chExt cx="4870284" cy="391336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98509"/>
              <a:ext cx="4870284" cy="2857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29"/>
                </a:lnSpc>
                <a:spcBef>
                  <a:spcPct val="0"/>
                </a:spcBef>
              </a:pPr>
              <a:r>
                <a:rPr lang="en-US" sz="1235">
                  <a:solidFill>
                    <a:srgbClr val="FFFFFF"/>
                  </a:solidFill>
                  <a:latin typeface="Muli Regular"/>
                </a:rPr>
                <a:t>We will organise (dependent on your vote) the workshop/deliberative spaces necessary to support this process.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870284" cy="707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23"/>
                </a:lnSpc>
                <a:spcBef>
                  <a:spcPct val="0"/>
                </a:spcBef>
              </a:pPr>
              <a:r>
                <a:rPr lang="en-US" sz="1588">
                  <a:solidFill>
                    <a:srgbClr val="FFFFFF"/>
                  </a:solidFill>
                  <a:latin typeface="Inknut Antiqua Medium"/>
                </a:rPr>
                <a:t>Action 2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3047" y="1181102"/>
            <a:ext cx="1025431" cy="9536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5092" y="3158120"/>
            <a:ext cx="1447796" cy="13609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04642" y="1685998"/>
            <a:ext cx="1653834" cy="104191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514350" y="2362341"/>
            <a:ext cx="2838450" cy="2184099"/>
            <a:chOff x="0" y="76200"/>
            <a:chExt cx="7569200" cy="582426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76200"/>
              <a:ext cx="7569200" cy="2735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822472"/>
                  </a:solidFill>
                  <a:latin typeface="Muli Bold"/>
                </a:rPr>
                <a:t>What happens next?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4577196"/>
              <a:ext cx="6042440" cy="1323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822472"/>
                  </a:solidFill>
                  <a:latin typeface="Muli Regular"/>
                </a:rPr>
                <a:t>We'll put your feedback into action!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7988990" y="5050043"/>
            <a:ext cx="360158" cy="360158"/>
            <a:chOff x="0" y="0"/>
            <a:chExt cx="960421" cy="960421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6C18AE8F-626A-4F8E-B556-B46CA689B3C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17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2" name="Group 2"/>
          <p:cNvGrpSpPr/>
          <p:nvPr/>
        </p:nvGrpSpPr>
        <p:grpSpPr>
          <a:xfrm>
            <a:off x="4759147" y="1747377"/>
            <a:ext cx="3870505" cy="791229"/>
            <a:chOff x="0" y="0"/>
            <a:chExt cx="10321346" cy="210994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321346" cy="2109942"/>
              <a:chOff x="0" y="0"/>
              <a:chExt cx="5421664" cy="11083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421664" cy="1108324"/>
              </a:xfrm>
              <a:custGeom>
                <a:avLst/>
                <a:gdLst/>
                <a:ahLst/>
                <a:cxnLst/>
                <a:rect l="l" t="t" r="r" b="b"/>
                <a:pathLst>
                  <a:path w="5421664" h="1108324">
                    <a:moveTo>
                      <a:pt x="5297203" y="1108324"/>
                    </a:moveTo>
                    <a:lnTo>
                      <a:pt x="124460" y="1108324"/>
                    </a:lnTo>
                    <a:cubicBezTo>
                      <a:pt x="55880" y="1108324"/>
                      <a:pt x="0" y="1052444"/>
                      <a:pt x="0" y="9838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97204" y="0"/>
                    </a:lnTo>
                    <a:cubicBezTo>
                      <a:pt x="5365784" y="0"/>
                      <a:pt x="5421664" y="55880"/>
                      <a:pt x="5421664" y="124460"/>
                    </a:cubicBezTo>
                    <a:lnTo>
                      <a:pt x="5421664" y="983864"/>
                    </a:lnTo>
                    <a:cubicBezTo>
                      <a:pt x="5421664" y="1052444"/>
                      <a:pt x="5365784" y="1108324"/>
                      <a:pt x="5297204" y="110832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022152" y="434021"/>
              <a:ext cx="8524242" cy="1367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FFFFFF"/>
                  </a:solidFill>
                  <a:latin typeface="Muli Bold"/>
                </a:rPr>
                <a:t>1.9 Billion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11679" y="1371600"/>
            <a:ext cx="3717973" cy="874368"/>
            <a:chOff x="0" y="0"/>
            <a:chExt cx="5208002" cy="12247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08003" cy="1224783"/>
            </a:xfrm>
            <a:custGeom>
              <a:avLst/>
              <a:gdLst/>
              <a:ahLst/>
              <a:cxnLst/>
              <a:rect l="l" t="t" r="r" b="b"/>
              <a:pathLst>
                <a:path w="5208003" h="1224783">
                  <a:moveTo>
                    <a:pt x="5083542" y="1224783"/>
                  </a:moveTo>
                  <a:lnTo>
                    <a:pt x="124460" y="1224783"/>
                  </a:lnTo>
                  <a:cubicBezTo>
                    <a:pt x="55880" y="1224783"/>
                    <a:pt x="0" y="1168903"/>
                    <a:pt x="0" y="11003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83542" y="0"/>
                  </a:lnTo>
                  <a:cubicBezTo>
                    <a:pt x="5152122" y="0"/>
                    <a:pt x="5208003" y="55880"/>
                    <a:pt x="5208003" y="124460"/>
                  </a:cubicBezTo>
                  <a:lnTo>
                    <a:pt x="5208003" y="1100323"/>
                  </a:lnTo>
                  <a:cubicBezTo>
                    <a:pt x="5208003" y="1168903"/>
                    <a:pt x="5152122" y="1224783"/>
                    <a:pt x="5083542" y="1224783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207933" y="1573126"/>
            <a:ext cx="3070618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599" spc="-36">
                <a:solidFill>
                  <a:srgbClr val="FFFFFF"/>
                </a:solidFill>
                <a:latin typeface="Muli Bold"/>
              </a:rPr>
              <a:t>10 Recipients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759147" y="3188721"/>
            <a:ext cx="3870505" cy="791229"/>
            <a:chOff x="0" y="0"/>
            <a:chExt cx="10321346" cy="210994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321346" cy="2109942"/>
              <a:chOff x="0" y="0"/>
              <a:chExt cx="5421664" cy="110832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421664" cy="1108324"/>
              </a:xfrm>
              <a:custGeom>
                <a:avLst/>
                <a:gdLst/>
                <a:ahLst/>
                <a:cxnLst/>
                <a:rect l="l" t="t" r="r" b="b"/>
                <a:pathLst>
                  <a:path w="5421664" h="1108324">
                    <a:moveTo>
                      <a:pt x="5297203" y="1108324"/>
                    </a:moveTo>
                    <a:lnTo>
                      <a:pt x="124460" y="1108324"/>
                    </a:lnTo>
                    <a:cubicBezTo>
                      <a:pt x="55880" y="1108324"/>
                      <a:pt x="0" y="1052444"/>
                      <a:pt x="0" y="9838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97204" y="0"/>
                    </a:lnTo>
                    <a:cubicBezTo>
                      <a:pt x="5365784" y="0"/>
                      <a:pt x="5421664" y="55880"/>
                      <a:pt x="5421664" y="124460"/>
                    </a:cubicBezTo>
                    <a:lnTo>
                      <a:pt x="5421664" y="983864"/>
                    </a:lnTo>
                    <a:cubicBezTo>
                      <a:pt x="5421664" y="1052444"/>
                      <a:pt x="5365784" y="1108324"/>
                      <a:pt x="5297204" y="110832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022152" y="434021"/>
              <a:ext cx="8524242" cy="1367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FFFFFF"/>
                  </a:solidFill>
                  <a:latin typeface="Muli Bold"/>
                </a:rPr>
                <a:t>1.9 Billion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11679" y="2836484"/>
            <a:ext cx="2971929" cy="873250"/>
            <a:chOff x="0" y="0"/>
            <a:chExt cx="4162971" cy="122321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62971" cy="1223217"/>
            </a:xfrm>
            <a:custGeom>
              <a:avLst/>
              <a:gdLst/>
              <a:ahLst/>
              <a:cxnLst/>
              <a:rect l="l" t="t" r="r" b="b"/>
              <a:pathLst>
                <a:path w="4162971" h="1223217">
                  <a:moveTo>
                    <a:pt x="4038510" y="1223217"/>
                  </a:moveTo>
                  <a:lnTo>
                    <a:pt x="124460" y="1223217"/>
                  </a:lnTo>
                  <a:cubicBezTo>
                    <a:pt x="55880" y="1223217"/>
                    <a:pt x="0" y="1167337"/>
                    <a:pt x="0" y="10987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8510" y="0"/>
                  </a:lnTo>
                  <a:cubicBezTo>
                    <a:pt x="4107091" y="0"/>
                    <a:pt x="4162971" y="55880"/>
                    <a:pt x="4162971" y="124460"/>
                  </a:cubicBezTo>
                  <a:lnTo>
                    <a:pt x="4162971" y="1098757"/>
                  </a:lnTo>
                  <a:cubicBezTo>
                    <a:pt x="4162971" y="1167337"/>
                    <a:pt x="4107091" y="1223217"/>
                    <a:pt x="4038510" y="1223217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5207935" y="3037450"/>
            <a:ext cx="237941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spc="-36">
                <a:solidFill>
                  <a:srgbClr val="FFFFFF"/>
                </a:solidFill>
                <a:latin typeface="Muli Bold"/>
              </a:rPr>
              <a:t>£250 each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26145" y="4837504"/>
            <a:ext cx="691715" cy="643295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4759147" y="4648001"/>
            <a:ext cx="3870505" cy="791229"/>
            <a:chOff x="0" y="0"/>
            <a:chExt cx="10321346" cy="210994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321346" cy="2109942"/>
              <a:chOff x="0" y="0"/>
              <a:chExt cx="5421664" cy="110832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421664" cy="1108324"/>
              </a:xfrm>
              <a:custGeom>
                <a:avLst/>
                <a:gdLst/>
                <a:ahLst/>
                <a:cxnLst/>
                <a:rect l="l" t="t" r="r" b="b"/>
                <a:pathLst>
                  <a:path w="5421664" h="1108324">
                    <a:moveTo>
                      <a:pt x="5297203" y="1108324"/>
                    </a:moveTo>
                    <a:lnTo>
                      <a:pt x="124460" y="1108324"/>
                    </a:lnTo>
                    <a:cubicBezTo>
                      <a:pt x="55880" y="1108324"/>
                      <a:pt x="0" y="1052444"/>
                      <a:pt x="0" y="9838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97204" y="0"/>
                    </a:lnTo>
                    <a:cubicBezTo>
                      <a:pt x="5365784" y="0"/>
                      <a:pt x="5421664" y="55880"/>
                      <a:pt x="5421664" y="124460"/>
                    </a:cubicBezTo>
                    <a:lnTo>
                      <a:pt x="5421664" y="983864"/>
                    </a:lnTo>
                    <a:cubicBezTo>
                      <a:pt x="5421664" y="1052444"/>
                      <a:pt x="5365784" y="1108324"/>
                      <a:pt x="5297204" y="110832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022152" y="434021"/>
              <a:ext cx="8524242" cy="1367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FFFFFF"/>
                  </a:solidFill>
                  <a:latin typeface="Muli Bold"/>
                </a:rPr>
                <a:t>1.9 Billion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911679" y="4245976"/>
            <a:ext cx="2460127" cy="871180"/>
            <a:chOff x="0" y="0"/>
            <a:chExt cx="3446056" cy="122031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446056" cy="1220317"/>
            </a:xfrm>
            <a:custGeom>
              <a:avLst/>
              <a:gdLst/>
              <a:ahLst/>
              <a:cxnLst/>
              <a:rect l="l" t="t" r="r" b="b"/>
              <a:pathLst>
                <a:path w="3446056" h="1220317">
                  <a:moveTo>
                    <a:pt x="3321596" y="1220317"/>
                  </a:moveTo>
                  <a:lnTo>
                    <a:pt x="124460" y="1220317"/>
                  </a:lnTo>
                  <a:cubicBezTo>
                    <a:pt x="55880" y="1220317"/>
                    <a:pt x="0" y="1164437"/>
                    <a:pt x="0" y="10958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21596" y="0"/>
                  </a:lnTo>
                  <a:cubicBezTo>
                    <a:pt x="3390176" y="0"/>
                    <a:pt x="3446056" y="55880"/>
                    <a:pt x="3446056" y="124460"/>
                  </a:cubicBezTo>
                  <a:lnTo>
                    <a:pt x="3446056" y="1095857"/>
                  </a:lnTo>
                  <a:cubicBezTo>
                    <a:pt x="3446056" y="1164437"/>
                    <a:pt x="3390176" y="1220317"/>
                    <a:pt x="3321596" y="1220317"/>
                  </a:cubicBezTo>
                  <a:close/>
                </a:path>
              </a:pathLst>
            </a:custGeom>
            <a:solidFill>
              <a:srgbClr val="F0C6E6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4882944" y="2333808"/>
            <a:ext cx="3622911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822472"/>
                </a:solidFill>
                <a:latin typeface="Space Mono"/>
              </a:rPr>
              <a:t>MUST BE SIGNED UP TO THE SMHA PROJECT.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73463" y="3744492"/>
            <a:ext cx="3308594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822472"/>
                </a:solidFill>
                <a:latin typeface="Space Mono"/>
              </a:rPr>
              <a:t>TOWARDS ONE WORKING AREA.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11679" y="5234432"/>
            <a:ext cx="3622911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822472"/>
                </a:solidFill>
                <a:latin typeface="Space Mono"/>
              </a:rPr>
              <a:t>INSPIRATION. IDEATION. IMPLEMENTATION.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514350" y="2246187"/>
            <a:ext cx="3192092" cy="2385931"/>
            <a:chOff x="0" y="76200"/>
            <a:chExt cx="8512244" cy="636248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76200"/>
              <a:ext cx="8512244" cy="4103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600" spc="-36">
                  <a:solidFill>
                    <a:srgbClr val="FFFFFF"/>
                  </a:solidFill>
                  <a:latin typeface="Muli Bold"/>
                </a:rPr>
                <a:t>Think Positive's Small Grant Scheme 2020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5844499"/>
              <a:ext cx="8512244" cy="59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endParaRPr sz="900"/>
            </a:p>
          </p:txBody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77144" y="1266167"/>
            <a:ext cx="691715" cy="643295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 rot="-5400000">
            <a:off x="8144588" y="4467224"/>
            <a:ext cx="278415" cy="278415"/>
            <a:chOff x="0" y="0"/>
            <a:chExt cx="742438" cy="742438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0800000">
              <a:off x="0" y="0"/>
              <a:ext cx="742438" cy="742438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1470" y="181470"/>
              <a:ext cx="379498" cy="379498"/>
            </a:xfrm>
            <a:prstGeom prst="rect">
              <a:avLst/>
            </a:prstGeom>
          </p:spPr>
        </p:pic>
      </p:grpSp>
      <p:grpSp>
        <p:nvGrpSpPr>
          <p:cNvPr id="33" name="Group 33"/>
          <p:cNvGrpSpPr/>
          <p:nvPr/>
        </p:nvGrpSpPr>
        <p:grpSpPr>
          <a:xfrm rot="-5400000">
            <a:off x="8144588" y="3007944"/>
            <a:ext cx="278415" cy="278415"/>
            <a:chOff x="0" y="0"/>
            <a:chExt cx="742438" cy="742438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0800000">
              <a:off x="0" y="0"/>
              <a:ext cx="742438" cy="742438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1470" y="181470"/>
              <a:ext cx="379498" cy="379498"/>
            </a:xfrm>
            <a:prstGeom prst="rect">
              <a:avLst/>
            </a:prstGeom>
          </p:spPr>
        </p:pic>
      </p:grpSp>
      <p:grpSp>
        <p:nvGrpSpPr>
          <p:cNvPr id="36" name="Group 36"/>
          <p:cNvGrpSpPr/>
          <p:nvPr/>
        </p:nvGrpSpPr>
        <p:grpSpPr>
          <a:xfrm rot="-5400000">
            <a:off x="8144588" y="1256611"/>
            <a:ext cx="278415" cy="278415"/>
            <a:chOff x="0" y="0"/>
            <a:chExt cx="742438" cy="742438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0800000">
              <a:off x="0" y="0"/>
              <a:ext cx="742438" cy="742438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1470" y="181470"/>
              <a:ext cx="379498" cy="379498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4952034" y="4243119"/>
            <a:ext cx="237941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spc="-32">
                <a:solidFill>
                  <a:srgbClr val="FFFFFF"/>
                </a:solidFill>
                <a:latin typeface="Muli Bold"/>
              </a:rPr>
              <a:t>1 Proposal per Team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64B4F-0D16-426E-98AD-5A43E5803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0C00726-CF15-47C9-A8AE-2C6EF395D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126" y="1778384"/>
            <a:ext cx="7225748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/>
          </a:p>
          <a:p>
            <a:pPr marL="257175" indent="-257175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</a:rPr>
              <a:t>Mute microphone when not speaking</a:t>
            </a:r>
          </a:p>
          <a:p>
            <a:pPr marL="257175" indent="-257175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</a:rPr>
              <a:t>Type * in chat window to speak </a:t>
            </a:r>
          </a:p>
          <a:p>
            <a:pPr marL="257175" indent="-257175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</a:rPr>
              <a:t>Type ++ in chat to agree with a speaker</a:t>
            </a:r>
          </a:p>
          <a:p>
            <a:pPr marL="257175" indent="-257175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</a:rPr>
              <a:t>Feel free to use body signals to show you’re engaging: thumbs up, smiles, nods…</a:t>
            </a:r>
          </a:p>
          <a:p>
            <a:pPr marL="257175" indent="-257175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</a:rPr>
              <a:t>Use L for language in chat or with hands if you don’t understand something/need me to slow down.</a:t>
            </a:r>
          </a:p>
          <a:p>
            <a:pPr marL="257175" indent="-257175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</a:rPr>
              <a:t>Use chat to ask questions but not for side conversations</a:t>
            </a:r>
          </a:p>
          <a:p>
            <a:pPr marL="257175" indent="-257175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</a:rPr>
              <a:t>If you’re having any tech issues, just put in the chat. Folks joining on the phone, share your questions out loud.</a:t>
            </a:r>
          </a:p>
          <a:p>
            <a:pPr marL="257175" indent="-257175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</a:rPr>
              <a:t>If you get disconnected, or are having any tech troubles and can’t access the Zoom call- give Molly a ring 07765949385 </a:t>
            </a:r>
            <a:r>
              <a:rPr lang="en-US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         </a:t>
            </a:r>
            <a:br>
              <a:rPr lang="en-US" altLang="en-US" sz="2000" dirty="0"/>
            </a:br>
            <a:endParaRPr lang="en-US" alt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E53C1A-5130-4579-B6CD-4CE2A0AD9EE3}"/>
              </a:ext>
            </a:extLst>
          </p:cNvPr>
          <p:cNvSpPr/>
          <p:nvPr/>
        </p:nvSpPr>
        <p:spPr>
          <a:xfrm>
            <a:off x="1524000" y="23819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Call etiquette</a:t>
            </a:r>
          </a:p>
        </p:txBody>
      </p:sp>
    </p:spTree>
    <p:extLst>
      <p:ext uri="{BB962C8B-B14F-4D97-AF65-F5344CB8AC3E}">
        <p14:creationId xmlns:p14="http://schemas.microsoft.com/office/powerpoint/2010/main" val="2918981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CE40BD-588F-4E2F-B7BB-B9ED58896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74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CF32-19DE-4893-88FE-2C499C756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9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BB18CC55-A8DD-4190-A364-6FF9C4A91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137A858-A758-4741-9C45-8406CEE806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E16084-8FE6-4607-981B-199C3A2EC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59" y="817420"/>
            <a:ext cx="9178307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80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FA7254-A5C8-458B-941F-B11D950FEE2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075" y="1007509"/>
            <a:ext cx="2114075" cy="4037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</a:rPr>
              <a:t>A safe space for people of colour to express themselves and for </a:t>
            </a:r>
            <a:r>
              <a:rPr lang="en-GB" sz="1600" b="1" u="sng" dirty="0">
                <a:solidFill>
                  <a:schemeClr val="bg1"/>
                </a:solidFill>
              </a:rPr>
              <a:t>ALL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dirty="0">
                <a:solidFill>
                  <a:schemeClr val="bg1"/>
                </a:solidFill>
              </a:rPr>
              <a:t>to develop a critical understanding of racism and anti-racism. 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</a:rPr>
              <a:t>Collective working to building an education system: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rgbClr val="00B050"/>
                </a:solidFill>
              </a:rPr>
              <a:t>Free from racial injustice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rgbClr val="00B050"/>
                </a:solidFill>
              </a:rPr>
              <a:t>Equitable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rgbClr val="00B050"/>
                </a:solidFill>
              </a:rPr>
              <a:t>Critically engaged </a:t>
            </a:r>
            <a:r>
              <a:rPr lang="en-GB" sz="1600" dirty="0"/>
              <a:t>with </a:t>
            </a:r>
            <a:r>
              <a:rPr lang="en-GB" sz="1600" dirty="0">
                <a:solidFill>
                  <a:srgbClr val="00B050"/>
                </a:solidFill>
              </a:rPr>
              <a:t>identity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00B050"/>
                </a:solidFill>
              </a:rPr>
              <a:t>power</a:t>
            </a:r>
            <a:r>
              <a:rPr lang="en-GB" sz="1600" dirty="0"/>
              <a:t> and </a:t>
            </a:r>
            <a:r>
              <a:rPr lang="en-GB" sz="1600" dirty="0">
                <a:solidFill>
                  <a:srgbClr val="00B050"/>
                </a:solidFill>
              </a:rPr>
              <a:t>privilege</a:t>
            </a:r>
            <a:r>
              <a:rPr lang="en-GB" sz="16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38" t="13727" r="15077" b="6030"/>
          <a:stretch/>
        </p:blipFill>
        <p:spPr>
          <a:xfrm>
            <a:off x="2486309" y="1121943"/>
            <a:ext cx="6467621" cy="35417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496B1D-FA0D-491C-8D36-65C1529331C7}"/>
              </a:ext>
            </a:extLst>
          </p:cNvPr>
          <p:cNvSpPr txBox="1">
            <a:spLocks/>
          </p:cNvSpPr>
          <p:nvPr/>
        </p:nvSpPr>
        <p:spPr>
          <a:xfrm>
            <a:off x="372231" y="5149282"/>
            <a:ext cx="8435290" cy="66268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>
                <a:solidFill>
                  <a:schemeClr val="bg1"/>
                </a:solidFill>
              </a:rPr>
              <a:t>Includes: blog, glossary, podcast, anti-racist reading lists, anti-racist listening lists, school resources and a white privilege test.</a:t>
            </a:r>
          </a:p>
        </p:txBody>
      </p:sp>
    </p:spTree>
    <p:extLst>
      <p:ext uri="{BB962C8B-B14F-4D97-AF65-F5344CB8AC3E}">
        <p14:creationId xmlns:p14="http://schemas.microsoft.com/office/powerpoint/2010/main" val="400355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64" r="2925"/>
          <a:stretch/>
        </p:blipFill>
        <p:spPr>
          <a:xfrm>
            <a:off x="527538" y="597877"/>
            <a:ext cx="8071339" cy="57150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39675" y="857250"/>
            <a:ext cx="6861327" cy="5143500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45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l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70888-0D07-4C21-9101-33D084D8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262" y="1020765"/>
            <a:ext cx="6172200" cy="857250"/>
          </a:xfrm>
        </p:spPr>
        <p:txBody>
          <a:bodyPr/>
          <a:lstStyle/>
          <a:p>
            <a:r>
              <a:rPr lang="en-GB" dirty="0"/>
              <a:t>Racial Trauma Is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6BA-9B97-4015-9C62-809B5C59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262" y="1878016"/>
            <a:ext cx="6172200" cy="369705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0" i="1" u="none" strike="noStrike" baseline="0" dirty="0">
                <a:latin typeface="Garamond" panose="02020404030301010803" pitchFamily="18" charset="0"/>
              </a:rPr>
              <a:t>Racial trauma is used to describe the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physical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 and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psychological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 symptoms that People of </a:t>
            </a:r>
            <a:r>
              <a:rPr lang="en-GB" b="0" i="1" u="none" strike="noStrike" baseline="0" dirty="0" err="1">
                <a:latin typeface="Garamond" panose="02020404030301010803" pitchFamily="18" charset="0"/>
              </a:rPr>
              <a:t>Color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 often experience after exposure to particularly stressful experiences of racism (Carter, 2007). Similar to survivors of other types of trauma (e.g., sexual assault survivors), People of </a:t>
            </a:r>
            <a:r>
              <a:rPr lang="en-GB" b="0" i="1" u="none" strike="noStrike" baseline="0" dirty="0" err="1">
                <a:latin typeface="Garamond" panose="02020404030301010803" pitchFamily="18" charset="0"/>
              </a:rPr>
              <a:t>Color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 often experience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fear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 and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hypervigilance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,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headaches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,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insomnia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,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body aches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,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memory difficulty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, s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elf-blame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,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confusion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,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shame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, and </a:t>
            </a:r>
            <a:r>
              <a:rPr lang="en-GB" b="1" i="1" u="none" strike="noStrike" baseline="0" dirty="0">
                <a:latin typeface="Garamond" panose="02020404030301010803" pitchFamily="18" charset="0"/>
              </a:rPr>
              <a:t>guilt</a:t>
            </a:r>
            <a:r>
              <a:rPr lang="en-GB" b="0" i="1" u="none" strike="noStrike" baseline="0" dirty="0">
                <a:latin typeface="Garamond" panose="02020404030301010803" pitchFamily="18" charset="0"/>
              </a:rPr>
              <a:t> after experiencing racism</a:t>
            </a:r>
            <a:r>
              <a:rPr lang="en-GB" sz="1350" dirty="0">
                <a:latin typeface="Garamond" panose="02020404030301010803" pitchFamily="18" charset="0"/>
              </a:rPr>
              <a:t>.  </a:t>
            </a:r>
          </a:p>
          <a:p>
            <a:pPr marL="0" indent="0">
              <a:buNone/>
            </a:pPr>
            <a:r>
              <a:rPr lang="en-GB" sz="1800" dirty="0">
                <a:latin typeface="Garamond" panose="02020404030301010803" pitchFamily="18" charset="0"/>
              </a:rPr>
              <a:t>Jernigan et al. (2015), Institute for the Study and Promotion of Race and Culture</a:t>
            </a:r>
          </a:p>
          <a:p>
            <a:pPr marL="0" indent="0">
              <a:buNone/>
            </a:pPr>
            <a:r>
              <a:rPr lang="en-GB" sz="1350" dirty="0">
                <a:latin typeface="Garamond" panose="02020404030301010803" pitchFamily="18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034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50B75A-1790-463D-ADFA-206FC226B5A9}"/>
              </a:ext>
            </a:extLst>
          </p:cNvPr>
          <p:cNvSpPr/>
          <p:nvPr/>
        </p:nvSpPr>
        <p:spPr>
          <a:xfrm>
            <a:off x="630936" y="734291"/>
            <a:ext cx="7882128" cy="16396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9AE18-42A5-48CB-B0D5-E0F9A454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9616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Unpacking The Word “Racism”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1. Interpersonal Racism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BB538-D160-4375-92FF-D04621BCA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" r="2631" b="-1"/>
          <a:stretch/>
        </p:blipFill>
        <p:spPr>
          <a:xfrm>
            <a:off x="630936" y="2744835"/>
            <a:ext cx="4677156" cy="27451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0BD19-373A-4F15-8E46-EC58439C8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136" y="2744835"/>
            <a:ext cx="2852928" cy="3138125"/>
          </a:xfrm>
        </p:spPr>
        <p:txBody>
          <a:bodyPr anchor="ctr">
            <a:normAutofit/>
          </a:bodyPr>
          <a:lstStyle/>
          <a:p>
            <a:r>
              <a:rPr lang="en-GB" sz="1650" b="1" dirty="0"/>
              <a:t>Prejudices and discriminatory behaviours </a:t>
            </a:r>
            <a:r>
              <a:rPr lang="en-GB" sz="1650" dirty="0"/>
              <a:t>where one group makes assumptions about the </a:t>
            </a:r>
            <a:r>
              <a:rPr lang="en-GB" sz="1650" b="1" dirty="0"/>
              <a:t>abilities</a:t>
            </a:r>
            <a:r>
              <a:rPr lang="en-GB" sz="1650" dirty="0"/>
              <a:t>, </a:t>
            </a:r>
            <a:r>
              <a:rPr lang="en-GB" sz="1650" b="1" dirty="0"/>
              <a:t>motives</a:t>
            </a:r>
            <a:r>
              <a:rPr lang="en-GB" sz="1650" dirty="0"/>
              <a:t>, and </a:t>
            </a:r>
            <a:r>
              <a:rPr lang="en-GB" sz="1650" b="1" dirty="0"/>
              <a:t>intents</a:t>
            </a:r>
            <a:r>
              <a:rPr lang="en-GB" sz="1650" dirty="0"/>
              <a:t> of other groups based on race. </a:t>
            </a:r>
          </a:p>
          <a:p>
            <a:r>
              <a:rPr lang="en-GB" sz="1650" dirty="0"/>
              <a:t>This set of prejudices leads to </a:t>
            </a:r>
            <a:r>
              <a:rPr lang="en-GB" sz="1650" b="1" dirty="0"/>
              <a:t>cruel intentional or unintentional actions</a:t>
            </a:r>
            <a:r>
              <a:rPr lang="en-GB" sz="1650" dirty="0"/>
              <a:t> towards other groups.</a:t>
            </a:r>
          </a:p>
          <a:p>
            <a:endParaRPr lang="en-GB" sz="1650" b="1" dirty="0"/>
          </a:p>
          <a:p>
            <a:endParaRPr lang="en-GB" sz="1650" dirty="0"/>
          </a:p>
        </p:txBody>
      </p:sp>
    </p:spTree>
    <p:extLst>
      <p:ext uri="{BB962C8B-B14F-4D97-AF65-F5344CB8AC3E}">
        <p14:creationId xmlns:p14="http://schemas.microsoft.com/office/powerpoint/2010/main" val="11776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D21496-2758-4513-B70A-16D3DA166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" r="2975"/>
          <a:stretch/>
        </p:blipFill>
        <p:spPr>
          <a:xfrm>
            <a:off x="0" y="782782"/>
            <a:ext cx="9144000" cy="52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25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08088A-A757-4154-979E-25AB0B69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7616B3-598F-4765-B3F5-3EBEF3E52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C22A8-0D04-4E0A-99EF-2E0BECE69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" r="3117"/>
          <a:stretch/>
        </p:blipFill>
        <p:spPr>
          <a:xfrm>
            <a:off x="0" y="681037"/>
            <a:ext cx="9144000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13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64" r="2925"/>
          <a:stretch/>
        </p:blipFill>
        <p:spPr>
          <a:xfrm>
            <a:off x="1115728" y="857250"/>
            <a:ext cx="6885275" cy="51435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39675" y="857250"/>
            <a:ext cx="6861327" cy="5143500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45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l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70888-0D07-4C21-9101-33D084D8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262" y="1020765"/>
            <a:ext cx="6172200" cy="857250"/>
          </a:xfrm>
        </p:spPr>
        <p:txBody>
          <a:bodyPr/>
          <a:lstStyle/>
          <a:p>
            <a:r>
              <a:rPr lang="en-GB" dirty="0"/>
              <a:t>Racial Trauma Is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6BA-9B97-4015-9C62-809B5C59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262" y="1878016"/>
            <a:ext cx="6172200" cy="3697058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en-GB" b="1" u="none" strike="noStrike" baseline="0" dirty="0">
                <a:latin typeface="Garamond" panose="02020404030301010803" pitchFamily="18" charset="0"/>
              </a:rPr>
              <a:t>Non-pathological</a:t>
            </a:r>
            <a:r>
              <a:rPr lang="en-GB" b="0" u="none" strike="noStrike" baseline="0" dirty="0">
                <a:latin typeface="Garamond" panose="02020404030301010803" pitchFamily="18" charset="0"/>
              </a:rPr>
              <a:t> (not a disorder; an injury)</a:t>
            </a:r>
          </a:p>
          <a:p>
            <a:pPr>
              <a:buFontTx/>
              <a:buChar char="-"/>
            </a:pPr>
            <a:r>
              <a:rPr lang="en-GB" b="1" dirty="0">
                <a:latin typeface="Garamond" panose="02020404030301010803" pitchFamily="18" charset="0"/>
              </a:rPr>
              <a:t>Continuous</a:t>
            </a:r>
            <a:r>
              <a:rPr lang="en-GB" dirty="0">
                <a:latin typeface="Garamond" panose="02020404030301010803" pitchFamily="18" charset="0"/>
              </a:rPr>
              <a:t> (from cradle to grave)</a:t>
            </a:r>
          </a:p>
          <a:p>
            <a:pPr>
              <a:buFontTx/>
              <a:buChar char="-"/>
            </a:pPr>
            <a:r>
              <a:rPr lang="en-GB" b="1" u="none" strike="noStrike" baseline="0" dirty="0">
                <a:latin typeface="Garamond" panose="02020404030301010803" pitchFamily="18" charset="0"/>
              </a:rPr>
              <a:t>Cumulative</a:t>
            </a:r>
            <a:r>
              <a:rPr lang="en-GB" b="0" u="none" strike="noStrike" baseline="0" dirty="0">
                <a:latin typeface="Garamond" panose="02020404030301010803" pitchFamily="18" charset="0"/>
              </a:rPr>
              <a:t> (microaggressions add up)</a:t>
            </a:r>
          </a:p>
          <a:p>
            <a:pPr>
              <a:buFontTx/>
              <a:buChar char="-"/>
            </a:pPr>
            <a:r>
              <a:rPr lang="en-GB" b="1" dirty="0">
                <a:latin typeface="Garamond" panose="02020404030301010803" pitchFamily="18" charset="0"/>
              </a:rPr>
              <a:t>Collective</a:t>
            </a:r>
            <a:r>
              <a:rPr lang="en-GB" dirty="0">
                <a:latin typeface="Garamond" panose="02020404030301010803" pitchFamily="18" charset="0"/>
              </a:rPr>
              <a:t> (one event can affect many globally)</a:t>
            </a:r>
            <a:endParaRPr lang="en-GB" b="0" u="none" strike="noStrike" baseline="0" dirty="0">
              <a:latin typeface="Garamond" panose="02020404030301010803" pitchFamily="18" charset="0"/>
            </a:endParaRPr>
          </a:p>
          <a:p>
            <a:pPr>
              <a:buFontTx/>
              <a:buChar char="-"/>
            </a:pPr>
            <a:r>
              <a:rPr lang="en-GB" b="1" dirty="0">
                <a:latin typeface="Garamond" panose="02020404030301010803" pitchFamily="18" charset="0"/>
              </a:rPr>
              <a:t>Subjective</a:t>
            </a:r>
            <a:r>
              <a:rPr lang="en-GB" dirty="0">
                <a:latin typeface="Garamond" panose="02020404030301010803" pitchFamily="18" charset="0"/>
              </a:rPr>
              <a:t> (everyone reacts differently)</a:t>
            </a:r>
          </a:p>
          <a:p>
            <a:pPr>
              <a:buFontTx/>
              <a:buChar char="-"/>
            </a:pPr>
            <a:r>
              <a:rPr lang="en-GB" b="1" u="none" strike="noStrike" baseline="0" dirty="0">
                <a:latin typeface="Garamond" panose="02020404030301010803" pitchFamily="18" charset="0"/>
              </a:rPr>
              <a:t>Historical</a:t>
            </a:r>
            <a:r>
              <a:rPr lang="en-GB" b="0" u="none" strike="noStrike" baseline="0" dirty="0">
                <a:latin typeface="Garamond" panose="02020404030301010803" pitchFamily="18" charset="0"/>
              </a:rPr>
              <a:t> (remnants colonial violence still today)</a:t>
            </a:r>
          </a:p>
          <a:p>
            <a:pPr>
              <a:buFontTx/>
              <a:buChar char="-"/>
            </a:pPr>
            <a:r>
              <a:rPr lang="en-GB" b="1" dirty="0">
                <a:latin typeface="Garamond" panose="02020404030301010803" pitchFamily="18" charset="0"/>
              </a:rPr>
              <a:t>Intergenerational</a:t>
            </a:r>
            <a:r>
              <a:rPr lang="en-GB" dirty="0">
                <a:latin typeface="Garamond" panose="02020404030301010803" pitchFamily="18" charset="0"/>
              </a:rPr>
              <a:t> (coping mechanism and epigenetic changes passed from generations)</a:t>
            </a:r>
            <a:endParaRPr lang="en-GB" b="0" u="none" strike="noStrike" baseline="0" dirty="0">
              <a:latin typeface="Garamond" panose="02020404030301010803" pitchFamily="18" charset="0"/>
            </a:endParaRP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7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192642" y="1076176"/>
            <a:ext cx="7402541" cy="2171931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“It was geography and we were studying third world development and the second the teacher said ‘Third world, including Africa’ everyone was just, like, slowly looking straight at me and I just felt kind of awkward ’cos I didn’t know what was going on. And then I realised what she had said. She was making a poster and had the devil and an angel and she had this white girl with fruit and a black family from Africa, so people think of it as hell.”</a:t>
            </a:r>
          </a:p>
        </p:txBody>
      </p:sp>
      <p:sp>
        <p:nvSpPr>
          <p:cNvPr id="5" name="Rectangular Callout 4"/>
          <p:cNvSpPr/>
          <p:nvPr/>
        </p:nvSpPr>
        <p:spPr>
          <a:xfrm flipH="1">
            <a:off x="1615428" y="3609897"/>
            <a:ext cx="5658677" cy="1963193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“one of my daughters [was] saying she wishes she was white ... that is hurting, disappointing for me because I don’t want her to be like that, I want her to be proud of her colour, proud of her culture. The school played a big role in that.” </a:t>
            </a:r>
          </a:p>
          <a:p>
            <a:pPr algn="ctr" defTabSz="514350"/>
            <a:endParaRPr lang="en-GB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Bent Arrow 8"/>
          <p:cNvSpPr/>
          <p:nvPr/>
        </p:nvSpPr>
        <p:spPr>
          <a:xfrm flipV="1">
            <a:off x="516986" y="3321508"/>
            <a:ext cx="1098443" cy="12366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42" name="Picture 2" descr="Black Skin, White Masks: Frantz Fanon: 9789991073712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89" y="3631225"/>
            <a:ext cx="1393031" cy="185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77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52579-538D-4B63-A9E1-52F94FE9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41856B-1259-4F37-97EA-FFFB5E0642E9}"/>
              </a:ext>
            </a:extLst>
          </p:cNvPr>
          <p:cNvSpPr/>
          <p:nvPr/>
        </p:nvSpPr>
        <p:spPr>
          <a:xfrm>
            <a:off x="869374" y="1690064"/>
            <a:ext cx="740525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Adapted the project cycle based on </a:t>
            </a:r>
            <a:r>
              <a:rPr lang="en-GB" sz="2000" b="1" dirty="0"/>
              <a:t>feedback from you- </a:t>
            </a:r>
            <a:r>
              <a:rPr lang="en-GB" sz="2000" dirty="0"/>
              <a:t>a year is not enough time to develop and implement the work in your SMHAs effectively. </a:t>
            </a:r>
          </a:p>
          <a:p>
            <a:endParaRPr lang="en-GB" sz="2000" dirty="0"/>
          </a:p>
          <a:p>
            <a:r>
              <a:rPr lang="en-GB" sz="2000" b="1" dirty="0"/>
              <a:t>Reporting</a:t>
            </a:r>
            <a:r>
              <a:rPr lang="en-GB" sz="2000" dirty="0"/>
              <a:t> has been altered to fit within this new structure. </a:t>
            </a:r>
          </a:p>
          <a:p>
            <a:endParaRPr lang="en-GB" sz="2000" dirty="0"/>
          </a:p>
          <a:p>
            <a:r>
              <a:rPr lang="en-GB" sz="2000" dirty="0"/>
              <a:t>The work involved in putting a SMHA together, and our Steps to Success, </a:t>
            </a:r>
            <a:r>
              <a:rPr lang="en-GB" sz="2000" b="1" dirty="0"/>
              <a:t>haven’t changed </a:t>
            </a:r>
            <a:r>
              <a:rPr lang="en-GB" sz="2000" dirty="0"/>
              <a:t>dramatically- there’s just </a:t>
            </a:r>
            <a:r>
              <a:rPr lang="en-GB" sz="2000" b="1" dirty="0"/>
              <a:t>more time </a:t>
            </a:r>
            <a:r>
              <a:rPr lang="en-GB" sz="2000" dirty="0"/>
              <a:t>for the work to be embedded, reviewed, and evaluated. 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A0AF2-82F9-4D50-AF8B-16906C54E79B}"/>
              </a:ext>
            </a:extLst>
          </p:cNvPr>
          <p:cNvSpPr/>
          <p:nvPr/>
        </p:nvSpPr>
        <p:spPr>
          <a:xfrm>
            <a:off x="1524000" y="23819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Call etiquette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80EE79-AC4B-4DC8-BA9E-F8BE9F033C75}"/>
              </a:ext>
            </a:extLst>
          </p:cNvPr>
          <p:cNvSpPr/>
          <p:nvPr/>
        </p:nvSpPr>
        <p:spPr>
          <a:xfrm>
            <a:off x="1524000" y="4295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800" b="1" dirty="0"/>
              <a:t>The project 2020/21</a:t>
            </a:r>
          </a:p>
        </p:txBody>
      </p:sp>
    </p:spTree>
    <p:extLst>
      <p:ext uri="{BB962C8B-B14F-4D97-AF65-F5344CB8AC3E}">
        <p14:creationId xmlns:p14="http://schemas.microsoft.com/office/powerpoint/2010/main" val="1308913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64" r="2925"/>
          <a:stretch/>
        </p:blipFill>
        <p:spPr>
          <a:xfrm>
            <a:off x="1115728" y="857250"/>
            <a:ext cx="6885275" cy="51435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39675" y="857250"/>
            <a:ext cx="6861327" cy="5143500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45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l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70888-0D07-4C21-9101-33D084D8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262" y="999821"/>
            <a:ext cx="6172200" cy="464019"/>
          </a:xfrm>
        </p:spPr>
        <p:txBody>
          <a:bodyPr>
            <a:normAutofit fontScale="90000"/>
          </a:bodyPr>
          <a:lstStyle/>
          <a:p>
            <a:r>
              <a:rPr lang="en-GB" dirty="0"/>
              <a:t>Buffering Racial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6BA-9B97-4015-9C62-809B5C59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996" y="1613837"/>
            <a:ext cx="6588732" cy="410445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sz="1800" b="1" dirty="0">
                <a:latin typeface="Garamond" panose="02020404030301010803" pitchFamily="18" charset="0"/>
              </a:rPr>
              <a:t>ACKNOWLEDGE: B</a:t>
            </a:r>
            <a:r>
              <a:rPr lang="en-GB" sz="1950" dirty="0">
                <a:latin typeface="Garamond" panose="02020404030301010803" pitchFamily="18" charset="0"/>
              </a:rPr>
              <a:t>e </a:t>
            </a:r>
            <a:r>
              <a:rPr lang="en-GB" sz="1950" b="1" dirty="0">
                <a:latin typeface="Garamond" panose="02020404030301010803" pitchFamily="18" charset="0"/>
              </a:rPr>
              <a:t>aware</a:t>
            </a:r>
            <a:r>
              <a:rPr lang="en-GB" sz="1950" dirty="0">
                <a:latin typeface="Garamond" panose="02020404030301010803" pitchFamily="18" charset="0"/>
              </a:rPr>
              <a:t> and </a:t>
            </a:r>
            <a:r>
              <a:rPr lang="en-GB" sz="1950" b="1" dirty="0">
                <a:latin typeface="Garamond" panose="02020404030301010803" pitchFamily="18" charset="0"/>
              </a:rPr>
              <a:t>accept</a:t>
            </a:r>
            <a:r>
              <a:rPr lang="en-GB" sz="1950" dirty="0">
                <a:latin typeface="Garamond" panose="02020404030301010803" pitchFamily="18" charset="0"/>
              </a:rPr>
              <a:t> what you are feeling and thinking. Individuals respond to experiences of trauma differently. </a:t>
            </a:r>
            <a:endParaRPr lang="en-GB" sz="2625" dirty="0">
              <a:latin typeface="Garamond" panose="02020404030301010803" pitchFamily="18" charset="0"/>
            </a:endParaRPr>
          </a:p>
          <a:p>
            <a:pPr algn="l"/>
            <a:r>
              <a:rPr lang="en-GB" sz="1800" b="1" dirty="0">
                <a:latin typeface="Garamond" panose="02020404030301010803" pitchFamily="18" charset="0"/>
              </a:rPr>
              <a:t>DISCUSS: </a:t>
            </a:r>
            <a:r>
              <a:rPr lang="en-GB" sz="1950" dirty="0">
                <a:latin typeface="Garamond" panose="02020404030301010803" pitchFamily="18" charset="0"/>
              </a:rPr>
              <a:t>Open discussion can help to </a:t>
            </a:r>
            <a:r>
              <a:rPr lang="en-GB" sz="1950" b="1" dirty="0">
                <a:latin typeface="Garamond" panose="02020404030301010803" pitchFamily="18" charset="0"/>
              </a:rPr>
              <a:t>minimize the tendency to internalize negative racial experiences</a:t>
            </a:r>
            <a:r>
              <a:rPr lang="en-GB" sz="1950" dirty="0">
                <a:latin typeface="Garamond" panose="02020404030301010803" pitchFamily="18" charset="0"/>
              </a:rPr>
              <a:t>, which can lead to feelings of anger, sadness, or anxiety. Speaking to others who may have similar reactions can also be </a:t>
            </a:r>
            <a:r>
              <a:rPr lang="en-GB" sz="1950" b="1" dirty="0">
                <a:latin typeface="Garamond" panose="02020404030301010803" pitchFamily="18" charset="0"/>
              </a:rPr>
              <a:t>normalizing</a:t>
            </a:r>
            <a:r>
              <a:rPr lang="en-GB" sz="1950" dirty="0">
                <a:latin typeface="Garamond" panose="02020404030301010803" pitchFamily="18" charset="0"/>
              </a:rPr>
              <a:t> and </a:t>
            </a:r>
            <a:r>
              <a:rPr lang="en-GB" sz="1950" b="1" dirty="0">
                <a:latin typeface="Garamond" panose="02020404030301010803" pitchFamily="18" charset="0"/>
              </a:rPr>
              <a:t>validating</a:t>
            </a:r>
            <a:r>
              <a:rPr lang="en-GB" sz="1950" dirty="0">
                <a:latin typeface="Garamond" panose="02020404030301010803" pitchFamily="18" charset="0"/>
              </a:rPr>
              <a:t>. </a:t>
            </a:r>
            <a:endParaRPr lang="en-GB" sz="2625" dirty="0">
              <a:latin typeface="Garamond" panose="02020404030301010803" pitchFamily="18" charset="0"/>
            </a:endParaRPr>
          </a:p>
          <a:p>
            <a:pPr algn="l"/>
            <a:r>
              <a:rPr lang="en-GB" sz="1800" b="1" dirty="0">
                <a:latin typeface="Garamond" panose="02020404030301010803" pitchFamily="18" charset="0"/>
              </a:rPr>
              <a:t>SEEK SUPPORT: </a:t>
            </a:r>
            <a:r>
              <a:rPr lang="en-GB" sz="1950" dirty="0">
                <a:latin typeface="Garamond" panose="02020404030301010803" pitchFamily="18" charset="0"/>
              </a:rPr>
              <a:t>Seeking guidance and support from others will help to </a:t>
            </a:r>
            <a:r>
              <a:rPr lang="en-GB" sz="1950" b="1" dirty="0">
                <a:latin typeface="Garamond" panose="02020404030301010803" pitchFamily="18" charset="0"/>
              </a:rPr>
              <a:t>facilitate positive coping </a:t>
            </a:r>
            <a:r>
              <a:rPr lang="en-GB" sz="1950" dirty="0">
                <a:latin typeface="Garamond" panose="02020404030301010803" pitchFamily="18" charset="0"/>
              </a:rPr>
              <a:t>and </a:t>
            </a:r>
            <a:r>
              <a:rPr lang="en-GB" sz="1950" b="1" dirty="0">
                <a:latin typeface="Garamond" panose="02020404030301010803" pitchFamily="18" charset="0"/>
              </a:rPr>
              <a:t>management of racial trauma responses</a:t>
            </a:r>
            <a:r>
              <a:rPr lang="en-GB" sz="1950" dirty="0">
                <a:latin typeface="Garamond" panose="02020404030301010803" pitchFamily="18" charset="0"/>
              </a:rPr>
              <a:t> (mentors, counselling, etc.)</a:t>
            </a:r>
            <a:endParaRPr lang="en-GB" sz="2625" dirty="0">
              <a:latin typeface="Garamond" panose="02020404030301010803" pitchFamily="18" charset="0"/>
            </a:endParaRPr>
          </a:p>
          <a:p>
            <a:pPr algn="l"/>
            <a:r>
              <a:rPr lang="en-GB" sz="1800" b="1" dirty="0">
                <a:latin typeface="Garamond" panose="02020404030301010803" pitchFamily="18" charset="0"/>
              </a:rPr>
              <a:t>SELF CARE: </a:t>
            </a:r>
            <a:r>
              <a:rPr lang="en-GB" sz="1950" dirty="0">
                <a:latin typeface="Garamond" panose="02020404030301010803" pitchFamily="18" charset="0"/>
              </a:rPr>
              <a:t>In an effort to </a:t>
            </a:r>
            <a:r>
              <a:rPr lang="en-GB" sz="1950" b="1" dirty="0">
                <a:latin typeface="Garamond" panose="02020404030301010803" pitchFamily="18" charset="0"/>
              </a:rPr>
              <a:t>buffer the emotional and physical consequences</a:t>
            </a:r>
            <a:r>
              <a:rPr lang="en-GB" sz="1950" dirty="0">
                <a:latin typeface="Garamond" panose="02020404030301010803" pitchFamily="18" charset="0"/>
              </a:rPr>
              <a:t> of racial trauma, one should plan activities that promote a </a:t>
            </a:r>
            <a:r>
              <a:rPr lang="en-GB" sz="1950" b="1" dirty="0">
                <a:latin typeface="Garamond" panose="02020404030301010803" pitchFamily="18" charset="0"/>
              </a:rPr>
              <a:t>healthy mind, body, and spirit</a:t>
            </a:r>
            <a:r>
              <a:rPr lang="en-GB" sz="1950" dirty="0">
                <a:latin typeface="Garamond" panose="02020404030301010803" pitchFamily="18" charset="0"/>
              </a:rPr>
              <a:t>. </a:t>
            </a:r>
            <a:endParaRPr lang="en-GB" sz="2625" dirty="0">
              <a:latin typeface="Garamond" panose="02020404030301010803" pitchFamily="18" charset="0"/>
            </a:endParaRPr>
          </a:p>
          <a:p>
            <a:pPr algn="l"/>
            <a:r>
              <a:rPr lang="en-GB" sz="1800" b="1" dirty="0">
                <a:latin typeface="Garamond" panose="02020404030301010803" pitchFamily="18" charset="0"/>
              </a:rPr>
              <a:t>EMPOWERMENT THROUGH RESISTANCE: </a:t>
            </a:r>
            <a:r>
              <a:rPr lang="en-GB" sz="1950" dirty="0">
                <a:latin typeface="Garamond" panose="02020404030301010803" pitchFamily="18" charset="0"/>
              </a:rPr>
              <a:t>Be proactive by </a:t>
            </a:r>
            <a:r>
              <a:rPr lang="en-GB" sz="1950" b="1" dirty="0" err="1">
                <a:latin typeface="Garamond" panose="02020404030301010803" pitchFamily="18" charset="0"/>
              </a:rPr>
              <a:t>channeling</a:t>
            </a:r>
            <a:r>
              <a:rPr lang="en-GB" sz="1950" dirty="0">
                <a:latin typeface="Garamond" panose="02020404030301010803" pitchFamily="18" charset="0"/>
              </a:rPr>
              <a:t> the hurt, anger, and feelings of hopelessness and helplessness that you are feeling by participating in social-change activities in your community. In doing so, you can </a:t>
            </a:r>
            <a:r>
              <a:rPr lang="en-GB" sz="1950" b="1" dirty="0">
                <a:latin typeface="Garamond" panose="02020404030301010803" pitchFamily="18" charset="0"/>
              </a:rPr>
              <a:t>use your voice </a:t>
            </a:r>
            <a:r>
              <a:rPr lang="en-GB" sz="1950" dirty="0">
                <a:latin typeface="Garamond" panose="02020404030301010803" pitchFamily="18" charset="0"/>
              </a:rPr>
              <a:t>to speak out against racial injustices.</a:t>
            </a:r>
            <a:endParaRPr lang="en-GB" sz="2925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67E85-52FF-4C1B-A296-53D63B85F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049536"/>
            <a:ext cx="3868340" cy="617934"/>
          </a:xfrm>
        </p:spPr>
        <p:txBody>
          <a:bodyPr>
            <a:normAutofit/>
          </a:bodyPr>
          <a:lstStyle/>
          <a:p>
            <a:r>
              <a:rPr lang="en-GB" sz="2700" dirty="0"/>
              <a:t>Performative Allyship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543974-D146-4817-8584-32E3D90D0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993" y="1781926"/>
            <a:ext cx="4236191" cy="3717573"/>
          </a:xfrm>
        </p:spPr>
        <p:txBody>
          <a:bodyPr>
            <a:noAutofit/>
          </a:bodyPr>
          <a:lstStyle/>
          <a:p>
            <a:r>
              <a:rPr lang="en-GB" sz="1800" dirty="0"/>
              <a:t>Shows off how much they know about anti-racism</a:t>
            </a:r>
          </a:p>
          <a:p>
            <a:r>
              <a:rPr lang="en-GB" sz="1800" dirty="0"/>
              <a:t>Posts #BlackLivesMatter and condemns racism online or in public, only when people are there to see it.</a:t>
            </a:r>
          </a:p>
          <a:p>
            <a:r>
              <a:rPr lang="en-GB" sz="1800" dirty="0"/>
              <a:t>Waits to a pat on the bat when discussing their white privilege</a:t>
            </a:r>
          </a:p>
          <a:p>
            <a:r>
              <a:rPr lang="en-GB" sz="1800" dirty="0"/>
              <a:t>Feels entitled to hearing </a:t>
            </a:r>
            <a:r>
              <a:rPr lang="en-GB" sz="1800" dirty="0" err="1"/>
              <a:t>PoC’s</a:t>
            </a:r>
            <a:r>
              <a:rPr lang="en-GB" sz="1800" dirty="0"/>
              <a:t> opinions and lived experiences.</a:t>
            </a:r>
          </a:p>
          <a:p>
            <a:r>
              <a:rPr lang="en-GB" sz="1800" dirty="0"/>
              <a:t>Doesn’t support a </a:t>
            </a:r>
            <a:r>
              <a:rPr lang="en-GB" sz="1800" dirty="0" err="1"/>
              <a:t>PoC</a:t>
            </a:r>
            <a:r>
              <a:rPr lang="en-GB" sz="1800" dirty="0"/>
              <a:t> facing a racially stressful/traumatic event, because it’s uncomfortable/awkward/too political.</a:t>
            </a:r>
          </a:p>
          <a:p>
            <a:r>
              <a:rPr lang="en-GB" sz="1800" dirty="0"/>
              <a:t>Takes up space in </a:t>
            </a:r>
            <a:r>
              <a:rPr lang="en-GB" sz="1800" dirty="0" err="1"/>
              <a:t>PoC</a:t>
            </a:r>
            <a:r>
              <a:rPr lang="en-GB" sz="1800" dirty="0"/>
              <a:t> spaces.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24811E-5F32-467D-A3FD-94175DA6C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2" y="1011008"/>
            <a:ext cx="3887391" cy="617934"/>
          </a:xfrm>
        </p:spPr>
        <p:txBody>
          <a:bodyPr>
            <a:normAutofit/>
          </a:bodyPr>
          <a:lstStyle/>
          <a:p>
            <a:r>
              <a:rPr lang="en-GB" sz="2700" dirty="0"/>
              <a:t>Genuine Allyship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53AB0B-D96E-4300-8D6E-4179F30D12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781924"/>
            <a:ext cx="4309367" cy="4026540"/>
          </a:xfrm>
        </p:spPr>
        <p:txBody>
          <a:bodyPr>
            <a:normAutofit fontScale="77500" lnSpcReduction="20000"/>
          </a:bodyPr>
          <a:lstStyle/>
          <a:p>
            <a:r>
              <a:rPr lang="en-GB" sz="2475" dirty="0"/>
              <a:t>Does not feel entitled to be educated or hear from </a:t>
            </a:r>
            <a:r>
              <a:rPr lang="en-GB" sz="2475" dirty="0" err="1"/>
              <a:t>PoC</a:t>
            </a:r>
            <a:r>
              <a:rPr lang="en-GB" sz="2475" dirty="0"/>
              <a:t>, but provide a compassionate, listening ear for any </a:t>
            </a:r>
            <a:r>
              <a:rPr lang="en-GB" sz="2475" dirty="0" err="1"/>
              <a:t>PoC</a:t>
            </a:r>
            <a:r>
              <a:rPr lang="en-GB" sz="2475" dirty="0"/>
              <a:t> who needs it.</a:t>
            </a:r>
          </a:p>
          <a:p>
            <a:r>
              <a:rPr lang="en-GB" sz="2475" dirty="0"/>
              <a:t>Spends more time reflecting on their positionality and complicity, rather than publicly performing anti-racism for more likes.</a:t>
            </a:r>
          </a:p>
          <a:p>
            <a:r>
              <a:rPr lang="en-GB" sz="2475" dirty="0"/>
              <a:t>Uses their power (financial and social) to support #BlackLivesMatter</a:t>
            </a:r>
          </a:p>
          <a:p>
            <a:r>
              <a:rPr lang="en-GB" sz="2475" dirty="0"/>
              <a:t>Uses their power to </a:t>
            </a:r>
            <a:r>
              <a:rPr lang="en-GB" dirty="0"/>
              <a:t>address</a:t>
            </a:r>
            <a:r>
              <a:rPr lang="en-GB" sz="2475" dirty="0"/>
              <a:t> racial trauma (in mental health agreements)</a:t>
            </a:r>
          </a:p>
          <a:p>
            <a:r>
              <a:rPr lang="en-GB" sz="2475" dirty="0"/>
              <a:t>Uses their power to support a </a:t>
            </a:r>
            <a:r>
              <a:rPr lang="en-GB" sz="2475" dirty="0" err="1"/>
              <a:t>PoC</a:t>
            </a:r>
            <a:r>
              <a:rPr lang="en-GB" sz="2475" dirty="0"/>
              <a:t> in a racially stressful/traumatic situation.</a:t>
            </a:r>
          </a:p>
          <a:p>
            <a:r>
              <a:rPr lang="en-GB" sz="2475" dirty="0"/>
              <a:t>Respects the need for </a:t>
            </a:r>
            <a:r>
              <a:rPr lang="en-GB" sz="2475" dirty="0" err="1"/>
              <a:t>PoC</a:t>
            </a:r>
            <a:r>
              <a:rPr lang="en-GB" sz="2475" dirty="0"/>
              <a:t>-only spaces.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24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1DEB64-7B06-4D81-841B-14B06EF7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2552" y="2813808"/>
            <a:ext cx="4578896" cy="1523291"/>
          </a:xfrm>
        </p:spPr>
        <p:txBody>
          <a:bodyPr>
            <a:normAutofit fontScale="90000"/>
          </a:bodyPr>
          <a:lstStyle/>
          <a:p>
            <a:r>
              <a:rPr lang="en-GB" sz="2850" dirty="0">
                <a:solidFill>
                  <a:srgbClr val="FFFFFF"/>
                </a:solidFill>
              </a:rPr>
              <a:t>Group Discussion:</a:t>
            </a:r>
            <a:br>
              <a:rPr lang="en-GB" sz="2850" dirty="0">
                <a:solidFill>
                  <a:srgbClr val="FFFFFF"/>
                </a:solidFill>
              </a:rPr>
            </a:br>
            <a:r>
              <a:rPr lang="en-GB" sz="2850" dirty="0">
                <a:solidFill>
                  <a:srgbClr val="FFFFFF"/>
                </a:solidFill>
              </a:rPr>
              <a:t>Addressing Racial Trauma in the Student Mental Health Agreement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B1E35-30AA-40B6-A1DC-F9372E0C7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0" t="2288" r="11157" b="2288"/>
          <a:stretch/>
        </p:blipFill>
        <p:spPr>
          <a:xfrm>
            <a:off x="325581" y="540326"/>
            <a:ext cx="8492837" cy="57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07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73BDD-68DC-4FB5-9481-9A9CD3EB2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358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B6468-513D-4669-A699-2FBE67FF4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15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42299-B767-4A2E-9EB6-701FC3E8A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54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AC4EB-1C48-474A-9443-6760E5C27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26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04D29-232A-4C45-8DF0-B2041A787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79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5F2A5E-B696-4C3A-96AA-D3CE01CF8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7AC3DE-7E38-4E9E-BE22-1F7144F3607B}"/>
              </a:ext>
            </a:extLst>
          </p:cNvPr>
          <p:cNvSpPr txBox="1">
            <a:spLocks/>
          </p:cNvSpPr>
          <p:nvPr/>
        </p:nvSpPr>
        <p:spPr>
          <a:xfrm>
            <a:off x="897082" y="2298269"/>
            <a:ext cx="7349836" cy="3009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 Can be updated as you work through the year</a:t>
            </a:r>
          </a:p>
          <a:p>
            <a:r>
              <a:rPr lang="en-GB" sz="1800" dirty="0"/>
              <a:t> Similar to this year’s End of Year report, asking you to reflect and make a note of progress at each working group meeting</a:t>
            </a:r>
          </a:p>
          <a:p>
            <a:r>
              <a:rPr lang="en-GB" sz="1800" dirty="0"/>
              <a:t> Working areas and action points can be directly copied and pasted in</a:t>
            </a:r>
          </a:p>
          <a:p>
            <a:r>
              <a:rPr lang="en-GB" sz="1800" dirty="0"/>
              <a:t> Useful in the event of staff/student officer changes</a:t>
            </a:r>
          </a:p>
          <a:p>
            <a:r>
              <a:rPr lang="en-GB" sz="1800" dirty="0"/>
              <a:t> Can be as detailed/brief as you need it to be </a:t>
            </a:r>
          </a:p>
          <a:p>
            <a:r>
              <a:rPr lang="en-GB" sz="1800" dirty="0"/>
              <a:t> The mid-point review and end of year report are included in the project diary, so there’s no extra forms you need to fill in- just send us your project diary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81B86C-00E2-4689-B894-B35E9194C1FC}"/>
              </a:ext>
            </a:extLst>
          </p:cNvPr>
          <p:cNvSpPr/>
          <p:nvPr/>
        </p:nvSpPr>
        <p:spPr>
          <a:xfrm>
            <a:off x="1524000" y="18015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The project diary…</a:t>
            </a:r>
          </a:p>
        </p:txBody>
      </p:sp>
    </p:spTree>
    <p:extLst>
      <p:ext uri="{BB962C8B-B14F-4D97-AF65-F5344CB8AC3E}">
        <p14:creationId xmlns:p14="http://schemas.microsoft.com/office/powerpoint/2010/main" val="94209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F8FB2-9888-495B-B3EF-8F27359F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7E20DF-3D3A-484B-B768-5897513D7DE1}"/>
              </a:ext>
            </a:extLst>
          </p:cNvPr>
          <p:cNvSpPr txBox="1">
            <a:spLocks/>
          </p:cNvSpPr>
          <p:nvPr/>
        </p:nvSpPr>
        <p:spPr>
          <a:xfrm>
            <a:off x="760345" y="2109505"/>
            <a:ext cx="7623313" cy="26389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If you think of any questions throughout the day please make a note and ask them at our Q&amp;A session.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Or, add them to our Padlet board here- </a:t>
            </a:r>
            <a:r>
              <a:rPr lang="en-GB" dirty="0">
                <a:hlinkClick r:id="rId3"/>
              </a:rPr>
              <a:t>https://padlet.com/mollygreasley/k5jrxfllg37v8pf5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733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0E301-ABAA-42A5-A1EC-1A045954B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25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4702E-A31E-4B1E-93DC-10E5869F0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FDBA6A-6336-4C81-BD27-9C0207D54F70}"/>
              </a:ext>
            </a:extLst>
          </p:cNvPr>
          <p:cNvSpPr txBox="1">
            <a:spLocks/>
          </p:cNvSpPr>
          <p:nvPr/>
        </p:nvSpPr>
        <p:spPr>
          <a:xfrm>
            <a:off x="897082" y="2123171"/>
            <a:ext cx="7349836" cy="40830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‘Digital exclusion’</a:t>
            </a:r>
          </a:p>
          <a:p>
            <a:r>
              <a:rPr lang="en-GB" sz="2400" dirty="0"/>
              <a:t>How we as a project can help you increase engagement online</a:t>
            </a:r>
          </a:p>
          <a:p>
            <a:r>
              <a:rPr lang="en-GB" sz="2400" dirty="0"/>
              <a:t>Some general tips</a:t>
            </a:r>
          </a:p>
          <a:p>
            <a:r>
              <a:rPr lang="en-GB" sz="2400" dirty="0"/>
              <a:t>A discussion exercise where you can share your expertise and experiences</a:t>
            </a:r>
          </a:p>
          <a:p>
            <a:r>
              <a:rPr lang="en-GB" sz="2400" dirty="0"/>
              <a:t>Finally, what you can do if you have further 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ADDF2A-0FBF-4907-AC06-01B7C41F51BE}"/>
              </a:ext>
            </a:extLst>
          </p:cNvPr>
          <p:cNvSpPr/>
          <p:nvPr/>
        </p:nvSpPr>
        <p:spPr>
          <a:xfrm>
            <a:off x="1524000" y="18015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Session plan</a:t>
            </a:r>
          </a:p>
        </p:txBody>
      </p:sp>
    </p:spTree>
    <p:extLst>
      <p:ext uri="{BB962C8B-B14F-4D97-AF65-F5344CB8AC3E}">
        <p14:creationId xmlns:p14="http://schemas.microsoft.com/office/powerpoint/2010/main" val="2196720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2151</Words>
  <Application>Microsoft Office PowerPoint</Application>
  <PresentationFormat>On-screen Show (4:3)</PresentationFormat>
  <Paragraphs>211</Paragraphs>
  <Slides>57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Arial</vt:lpstr>
      <vt:lpstr>Calibri</vt:lpstr>
      <vt:lpstr>Calibri Light</vt:lpstr>
      <vt:lpstr>Garamond</vt:lpstr>
      <vt:lpstr>Inknut Antiqua Medium</vt:lpstr>
      <vt:lpstr>Inknut Antiqua Medium Bold</vt:lpstr>
      <vt:lpstr>Muli Bold</vt:lpstr>
      <vt:lpstr>Muli Regular</vt:lpstr>
      <vt:lpstr>Space Mono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Racial Trauma Is Real</vt:lpstr>
      <vt:lpstr>Unpacking The Word “Racism”  1. Interpersonal Racism</vt:lpstr>
      <vt:lpstr>PowerPoint Presentation</vt:lpstr>
      <vt:lpstr>PowerPoint Presentation</vt:lpstr>
      <vt:lpstr>Racial Trauma Is Real</vt:lpstr>
      <vt:lpstr>PowerPoint Presentation</vt:lpstr>
      <vt:lpstr>Buffering Racial Trauma</vt:lpstr>
      <vt:lpstr>PowerPoint Presentation</vt:lpstr>
      <vt:lpstr>Group Discussion: Addressing Racial Trauma in the Student Mental Health Agreement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Reena Staves</dc:creator>
  <cp:lastModifiedBy>Reena Staves</cp:lastModifiedBy>
  <cp:revision>12</cp:revision>
  <dcterms:created xsi:type="dcterms:W3CDTF">2020-08-10T15:00:42Z</dcterms:created>
  <dcterms:modified xsi:type="dcterms:W3CDTF">2020-08-11T08:18:02Z</dcterms:modified>
</cp:coreProperties>
</file>