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22" r:id="rId2"/>
    <p:sldId id="424" r:id="rId3"/>
    <p:sldId id="438" r:id="rId4"/>
    <p:sldId id="445" r:id="rId5"/>
    <p:sldId id="258" r:id="rId6"/>
    <p:sldId id="448" r:id="rId7"/>
    <p:sldId id="442" r:id="rId8"/>
    <p:sldId id="447" r:id="rId9"/>
    <p:sldId id="449" r:id="rId10"/>
    <p:sldId id="451" r:id="rId11"/>
    <p:sldId id="436" r:id="rId12"/>
    <p:sldId id="452" r:id="rId13"/>
    <p:sldId id="416" r:id="rId14"/>
  </p:sldIdLst>
  <p:sldSz cx="9144000" cy="6858000" type="screen4x3"/>
  <p:notesSz cx="6884988"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Bradstreet" initials="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7" autoAdjust="0"/>
    <p:restoredTop sz="54745" autoAdjust="0"/>
  </p:normalViewPr>
  <p:slideViewPr>
    <p:cSldViewPr snapToObjects="1">
      <p:cViewPr varScale="1">
        <p:scale>
          <a:sx n="39" d="100"/>
          <a:sy n="39" d="100"/>
        </p:scale>
        <p:origin x="1140" y="48"/>
      </p:cViewPr>
      <p:guideLst>
        <p:guide orient="horz" pos="2160"/>
        <p:guide pos="2880"/>
      </p:guideLst>
    </p:cSldViewPr>
  </p:slideViewPr>
  <p:notesTextViewPr>
    <p:cViewPr>
      <p:scale>
        <a:sx n="3" d="2"/>
        <a:sy n="3" d="2"/>
      </p:scale>
      <p:origin x="0" y="0"/>
    </p:cViewPr>
  </p:notesTextViewPr>
  <p:sorterViewPr>
    <p:cViewPr>
      <p:scale>
        <a:sx n="70" d="100"/>
        <a:sy n="70" d="100"/>
      </p:scale>
      <p:origin x="0" y="0"/>
    </p:cViewPr>
  </p:sorterViewPr>
  <p:notesViewPr>
    <p:cSldViewPr snapToObjects="1">
      <p:cViewPr varScale="1">
        <p:scale>
          <a:sx n="61" d="100"/>
          <a:sy n="61" d="100"/>
        </p:scale>
        <p:origin x="-3420" y="-78"/>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r>
              <a:rPr lang="en-GB" dirty="0" smtClean="0"/>
              <a:t>Communicating Recovery: Lucy Mulvagh, SRN Network Manager</a:t>
            </a:r>
            <a:endParaRPr lang="en-GB" dirty="0"/>
          </a:p>
        </p:txBody>
      </p:sp>
      <p:sp>
        <p:nvSpPr>
          <p:cNvPr id="3" name="Date Placeholder 2"/>
          <p:cNvSpPr>
            <a:spLocks noGrp="1"/>
          </p:cNvSpPr>
          <p:nvPr>
            <p:ph type="dt" sz="quarter" idx="1"/>
          </p:nvPr>
        </p:nvSpPr>
        <p:spPr>
          <a:xfrm>
            <a:off x="3899900" y="0"/>
            <a:ext cx="2983495" cy="500936"/>
          </a:xfrm>
          <a:prstGeom prst="rect">
            <a:avLst/>
          </a:prstGeom>
        </p:spPr>
        <p:txBody>
          <a:bodyPr vert="horz" lIns="96588" tIns="48294" rIns="96588" bIns="48294" rtlCol="0"/>
          <a:lstStyle>
            <a:lvl1pPr algn="r">
              <a:defRPr sz="1300"/>
            </a:lvl1pPr>
          </a:lstStyle>
          <a:p>
            <a:fld id="{2660E4DF-BD9C-47F1-A7BF-0CDC1FD434EC}" type="datetimeFigureOut">
              <a:rPr lang="en-GB" smtClean="0"/>
              <a:pPr/>
              <a:t>21/01/2019</a:t>
            </a:fld>
            <a:endParaRPr lang="en-GB" dirty="0"/>
          </a:p>
        </p:txBody>
      </p:sp>
      <p:sp>
        <p:nvSpPr>
          <p:cNvPr id="4" name="Footer Placeholder 3"/>
          <p:cNvSpPr>
            <a:spLocks noGrp="1"/>
          </p:cNvSpPr>
          <p:nvPr>
            <p:ph type="ftr" sz="quarter" idx="2"/>
          </p:nvPr>
        </p:nvSpPr>
        <p:spPr>
          <a:xfrm>
            <a:off x="0" y="9516038"/>
            <a:ext cx="2983495" cy="500936"/>
          </a:xfrm>
          <a:prstGeom prst="rect">
            <a:avLst/>
          </a:prstGeom>
        </p:spPr>
        <p:txBody>
          <a:bodyPr vert="horz" lIns="96588" tIns="48294" rIns="96588" bIns="48294" rtlCol="0" anchor="b"/>
          <a:lstStyle>
            <a:lvl1pPr algn="l">
              <a:defRPr sz="1300"/>
            </a:lvl1pPr>
          </a:lstStyle>
          <a:p>
            <a:r>
              <a:rPr lang="en-GB" dirty="0" smtClean="0"/>
              <a:t>Scottish Recovery Network | Communicating Recovery</a:t>
            </a:r>
            <a:endParaRPr lang="en-GB" dirty="0"/>
          </a:p>
        </p:txBody>
      </p:sp>
      <p:sp>
        <p:nvSpPr>
          <p:cNvPr id="5" name="Slide Number Placeholder 4"/>
          <p:cNvSpPr>
            <a:spLocks noGrp="1"/>
          </p:cNvSpPr>
          <p:nvPr>
            <p:ph type="sldNum" sz="quarter" idx="3"/>
          </p:nvPr>
        </p:nvSpPr>
        <p:spPr>
          <a:xfrm>
            <a:off x="3899900" y="9516038"/>
            <a:ext cx="2983495" cy="500936"/>
          </a:xfrm>
          <a:prstGeom prst="rect">
            <a:avLst/>
          </a:prstGeom>
        </p:spPr>
        <p:txBody>
          <a:bodyPr vert="horz" lIns="96588" tIns="48294" rIns="96588" bIns="48294" rtlCol="0" anchor="b"/>
          <a:lstStyle>
            <a:lvl1pPr algn="r">
              <a:defRPr sz="1300"/>
            </a:lvl1pPr>
          </a:lstStyle>
          <a:p>
            <a:fld id="{E49A1715-23E4-4A78-9FB6-B4B9FAD91325}" type="slidenum">
              <a:rPr lang="en-GB" smtClean="0"/>
              <a:pPr/>
              <a:t>‹#›</a:t>
            </a:fld>
            <a:endParaRPr lang="en-GB" dirty="0"/>
          </a:p>
        </p:txBody>
      </p:sp>
    </p:spTree>
    <p:extLst>
      <p:ext uri="{BB962C8B-B14F-4D97-AF65-F5344CB8AC3E}">
        <p14:creationId xmlns:p14="http://schemas.microsoft.com/office/powerpoint/2010/main" val="14752963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r>
              <a:rPr lang="en-GB" dirty="0" smtClean="0"/>
              <a:t>Communicating Recovery: Lucy Mulvagh, SRN Network Manager</a:t>
            </a:r>
            <a:endParaRPr lang="en-GB" dirty="0"/>
          </a:p>
        </p:txBody>
      </p:sp>
      <p:sp>
        <p:nvSpPr>
          <p:cNvPr id="3" name="Date Placeholder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3C1999BF-5944-4B18-AD18-BBDC84814386}" type="datetimeFigureOut">
              <a:rPr lang="en-GB" smtClean="0"/>
              <a:pPr/>
              <a:t>21/01/2019</a:t>
            </a:fld>
            <a:endParaRPr lang="en-GB" dirty="0"/>
          </a:p>
        </p:txBody>
      </p:sp>
      <p:sp>
        <p:nvSpPr>
          <p:cNvPr id="4" name="Slide Image Placehold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en-GB" dirty="0"/>
          </a:p>
        </p:txBody>
      </p:sp>
      <p:sp>
        <p:nvSpPr>
          <p:cNvPr id="5" name="Notes Placeholder 4"/>
          <p:cNvSpPr>
            <a:spLocks noGrp="1"/>
          </p:cNvSpPr>
          <p:nvPr>
            <p:ph type="body" sz="quarter" idx="3"/>
          </p:nvPr>
        </p:nvSpPr>
        <p:spPr>
          <a:xfrm>
            <a:off x="688499" y="4758889"/>
            <a:ext cx="5507990" cy="4508421"/>
          </a:xfrm>
          <a:prstGeom prst="rect">
            <a:avLst/>
          </a:prstGeom>
        </p:spPr>
        <p:txBody>
          <a:bodyPr vert="horz" lIns="96588" tIns="48294" rIns="96588" bIns="482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r>
              <a:rPr lang="en-GB" dirty="0" smtClean="0"/>
              <a:t>Scottish Recovery Network | Communicating Recovery</a:t>
            </a:r>
            <a:endParaRPr lang="en-GB" dirty="0"/>
          </a:p>
        </p:txBody>
      </p:sp>
      <p:sp>
        <p:nvSpPr>
          <p:cNvPr id="7" name="Slide Number Placehold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454F03CB-2C2E-4B9A-B3E9-2C701D48578E}" type="slidenum">
              <a:rPr lang="en-GB" smtClean="0"/>
              <a:pPr/>
              <a:t>‹#›</a:t>
            </a:fld>
            <a:endParaRPr lang="en-GB" dirty="0"/>
          </a:p>
        </p:txBody>
      </p:sp>
    </p:spTree>
    <p:extLst>
      <p:ext uri="{BB962C8B-B14F-4D97-AF65-F5344CB8AC3E}">
        <p14:creationId xmlns:p14="http://schemas.microsoft.com/office/powerpoint/2010/main" val="257866873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1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t>SRN 2007</a:t>
            </a:r>
          </a:p>
        </p:txBody>
      </p:sp>
      <p:sp>
        <p:nvSpPr>
          <p:cNvPr id="71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B18EDE-8C9B-42F3-88B5-2A6CD3A1CC3C}" type="slidenum">
              <a:rPr lang="en-US" altLang="en-US"/>
              <a:pPr eaLnBrk="1" hangingPunct="1"/>
              <a:t>1</a:t>
            </a:fld>
            <a:endParaRPr lang="en-US" altLang="en-US"/>
          </a:p>
        </p:txBody>
      </p:sp>
    </p:spTree>
    <p:extLst>
      <p:ext uri="{BB962C8B-B14F-4D97-AF65-F5344CB8AC3E}">
        <p14:creationId xmlns:p14="http://schemas.microsoft.com/office/powerpoint/2010/main" val="94501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11</a:t>
            </a:fld>
            <a:endParaRPr lang="en-GB" dirty="0"/>
          </a:p>
        </p:txBody>
      </p:sp>
    </p:spTree>
    <p:extLst>
      <p:ext uri="{BB962C8B-B14F-4D97-AF65-F5344CB8AC3E}">
        <p14:creationId xmlns:p14="http://schemas.microsoft.com/office/powerpoint/2010/main" val="258977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12</a:t>
            </a:fld>
            <a:endParaRPr lang="en-GB" dirty="0"/>
          </a:p>
        </p:txBody>
      </p:sp>
    </p:spTree>
    <p:extLst>
      <p:ext uri="{BB962C8B-B14F-4D97-AF65-F5344CB8AC3E}">
        <p14:creationId xmlns:p14="http://schemas.microsoft.com/office/powerpoint/2010/main" val="282473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13</a:t>
            </a:fld>
            <a:endParaRPr lang="en-GB" dirty="0"/>
          </a:p>
        </p:txBody>
      </p:sp>
    </p:spTree>
    <p:extLst>
      <p:ext uri="{BB962C8B-B14F-4D97-AF65-F5344CB8AC3E}">
        <p14:creationId xmlns:p14="http://schemas.microsoft.com/office/powerpoint/2010/main" val="279359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People and their experiences are at the heart of everything the </a:t>
            </a:r>
          </a:p>
          <a:p>
            <a:r>
              <a:rPr lang="en-GB" sz="1200" b="0" i="0" u="none" strike="noStrike" kern="1200" dirty="0" smtClean="0">
                <a:solidFill>
                  <a:schemeClr val="tx1"/>
                </a:solidFill>
                <a:effectLst/>
                <a:latin typeface="+mn-lt"/>
                <a:ea typeface="+mn-ea"/>
                <a:cs typeface="+mn-cs"/>
              </a:rPr>
              <a:t>Scottish Recovery Network (SRN) do.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Everyone has mental health.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We believe that together we can make recovery real for everyone in every community.</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Sharing</a:t>
            </a:r>
            <a:r>
              <a:rPr lang="en-GB" sz="1200" b="0" i="0" u="none" strike="noStrike" kern="1200" baseline="0" dirty="0" smtClean="0">
                <a:solidFill>
                  <a:schemeClr val="tx1"/>
                </a:solidFill>
                <a:effectLst/>
                <a:latin typeface="+mn-lt"/>
                <a:ea typeface="+mn-ea"/>
                <a:cs typeface="+mn-cs"/>
              </a:rPr>
              <a:t> stories and experiences</a:t>
            </a:r>
            <a:r>
              <a:rPr lang="en-GB" sz="1200" b="0" i="0" u="none" strike="noStrike" kern="1200" dirty="0" smtClean="0">
                <a:solidFill>
                  <a:schemeClr val="tx1"/>
                </a:solidFill>
                <a:effectLst/>
                <a:latin typeface="+mn-lt"/>
                <a:ea typeface="+mn-ea"/>
                <a:cs typeface="+mn-cs"/>
              </a:rPr>
              <a:t> has a huge part to play</a:t>
            </a:r>
            <a:r>
              <a:rPr lang="en-GB" sz="1200" b="0" i="0" u="none" strike="noStrike" kern="1200" baseline="0" dirty="0" smtClean="0">
                <a:solidFill>
                  <a:schemeClr val="tx1"/>
                </a:solidFill>
                <a:effectLst/>
                <a:latin typeface="+mn-lt"/>
                <a:ea typeface="+mn-ea"/>
                <a:cs typeface="+mn-cs"/>
              </a:rPr>
              <a:t> in this.</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baseline="0" dirty="0" smtClean="0">
                <a:solidFill>
                  <a:schemeClr val="tx1"/>
                </a:solidFill>
                <a:effectLst/>
                <a:latin typeface="+mn-lt"/>
                <a:ea typeface="+mn-ea"/>
                <a:cs typeface="+mn-cs"/>
              </a:rPr>
              <a:t>SRN works extensively with story across a range of projects. One of these is…</a:t>
            </a:r>
            <a:endParaRPr lang="en-GB"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b="0"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2</a:t>
            </a:fld>
            <a:endParaRPr lang="en-GB" dirty="0"/>
          </a:p>
        </p:txBody>
      </p:sp>
    </p:spTree>
    <p:extLst>
      <p:ext uri="{BB962C8B-B14F-4D97-AF65-F5344CB8AC3E}">
        <p14:creationId xmlns:p14="http://schemas.microsoft.com/office/powerpoint/2010/main" val="337267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rgbClr val="0070C0"/>
                </a:solidFill>
                <a:latin typeface="Arial" panose="020B0604020202020204" pitchFamily="34" charset="0"/>
                <a:cs typeface="Arial" panose="020B0604020202020204" pitchFamily="34" charset="0"/>
              </a:rPr>
              <a:t>Write to Recovery is for anyone who has ever experienced some sort of distress, emotional difficulty or mental ill-health. </a:t>
            </a:r>
          </a:p>
          <a:p>
            <a:endParaRPr lang="en-GB"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The aim of this project</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is to empower people to experience recovery by creating and taking control of their own story. By this, we mean thinking about and defining who they are for themselves.</a:t>
            </a:r>
          </a:p>
          <a:p>
            <a:endParaRPr lang="en-GB"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Conversations about</a:t>
            </a:r>
            <a:r>
              <a:rPr lang="en-GB" sz="1200" b="0" i="0" u="none" strike="noStrike" kern="1200" baseline="0" dirty="0" smtClean="0">
                <a:solidFill>
                  <a:schemeClr val="tx1"/>
                </a:solidFill>
                <a:effectLst/>
                <a:latin typeface="+mn-lt"/>
                <a:ea typeface="+mn-ea"/>
                <a:cs typeface="+mn-cs"/>
              </a:rPr>
              <a:t> mental health</a:t>
            </a:r>
            <a:r>
              <a:rPr lang="en-GB" sz="1200" b="0" i="0" u="none" strike="noStrike" kern="1200" dirty="0" smtClean="0">
                <a:solidFill>
                  <a:schemeClr val="tx1"/>
                </a:solidFill>
                <a:effectLst/>
                <a:latin typeface="+mn-lt"/>
                <a:ea typeface="+mn-ea"/>
                <a:cs typeface="+mn-cs"/>
              </a:rPr>
              <a:t> are often focused on the negative effects of distress, emotional difficulties and mental ill-health.</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As a result of repeating these conversations over time, the problems and difficulties begin to define who the person is. For example, the person’s ‘story’ might become ‘I am someone with a drug problem’ or ‘I am someone who has had a traumatic experience’</a:t>
            </a:r>
            <a:r>
              <a:rPr lang="en-GB" sz="1200" b="0" i="0" u="none" strike="noStrike" kern="1200" baseline="0" dirty="0" smtClean="0">
                <a:solidFill>
                  <a:schemeClr val="tx1"/>
                </a:solidFill>
                <a:effectLst/>
                <a:latin typeface="+mn-lt"/>
                <a:ea typeface="+mn-ea"/>
                <a:cs typeface="+mn-cs"/>
              </a:rPr>
              <a:t> or I am someone with OCD</a:t>
            </a:r>
            <a:endParaRPr lang="en-GB" sz="1200" b="0" i="0" u="none" strike="noStrike" kern="1200" dirty="0" smtClean="0">
              <a:solidFill>
                <a:schemeClr val="tx1"/>
              </a:solidFill>
              <a:effectLst/>
              <a:latin typeface="+mn-lt"/>
              <a:ea typeface="+mn-ea"/>
              <a:cs typeface="+mn-cs"/>
            </a:endParaRPr>
          </a:p>
          <a:p>
            <a:endParaRPr lang="en-GB" sz="1200" b="0" i="0" u="none" strike="noStrike" kern="1200" baseline="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BUT Every story has a flip side </a:t>
            </a:r>
          </a:p>
          <a:p>
            <a:r>
              <a:rPr lang="en-GB" sz="1200" b="1" i="0" u="none" strike="noStrike" kern="1200" dirty="0" smtClean="0">
                <a:solidFill>
                  <a:schemeClr val="tx1"/>
                </a:solidFill>
                <a:effectLst/>
                <a:latin typeface="+mn-lt"/>
                <a:ea typeface="+mn-ea"/>
                <a:cs typeface="+mn-cs"/>
              </a:rPr>
              <a:t>Write</a:t>
            </a:r>
            <a:r>
              <a:rPr lang="en-GB" sz="1200" b="1" i="0" u="none" strike="noStrike" kern="1200" baseline="0" dirty="0" smtClean="0">
                <a:solidFill>
                  <a:schemeClr val="tx1"/>
                </a:solidFill>
                <a:effectLst/>
                <a:latin typeface="+mn-lt"/>
                <a:ea typeface="+mn-ea"/>
                <a:cs typeface="+mn-cs"/>
              </a:rPr>
              <a:t> to Recovery helps people see this</a:t>
            </a:r>
            <a:endParaRPr lang="en-GB" sz="1200" b="1"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It recognises</a:t>
            </a:r>
            <a:r>
              <a:rPr lang="en-GB" sz="1200" b="0" i="0" u="none" strike="noStrike" kern="1200" baseline="0" dirty="0" smtClean="0">
                <a:solidFill>
                  <a:schemeClr val="tx1"/>
                </a:solidFill>
                <a:effectLst/>
                <a:latin typeface="+mn-lt"/>
                <a:ea typeface="+mn-ea"/>
                <a:cs typeface="+mn-cs"/>
              </a:rPr>
              <a:t> t</a:t>
            </a:r>
            <a:r>
              <a:rPr lang="en-GB" sz="1200" b="0" i="0" u="none" strike="noStrike" kern="1200" dirty="0" smtClean="0">
                <a:solidFill>
                  <a:schemeClr val="tx1"/>
                </a:solidFill>
                <a:effectLst/>
                <a:latin typeface="+mn-lt"/>
                <a:ea typeface="+mn-ea"/>
                <a:cs typeface="+mn-cs"/>
              </a:rPr>
              <a:t>he fact</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that many people experiencing distress</a:t>
            </a:r>
            <a:r>
              <a:rPr lang="en-GB" sz="1200" b="0" i="0" u="none" strike="noStrike" kern="1200" baseline="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rPr>
              <a:t>with mental</a:t>
            </a:r>
            <a:r>
              <a:rPr lang="en-GB" sz="1200" b="0" i="0" u="none" strike="noStrike" kern="1200" baseline="0" dirty="0" smtClean="0">
                <a:solidFill>
                  <a:schemeClr val="tx1"/>
                </a:solidFill>
                <a:effectLst/>
                <a:latin typeface="+mn-lt"/>
                <a:ea typeface="+mn-ea"/>
                <a:cs typeface="+mn-cs"/>
              </a:rPr>
              <a:t> ill-health </a:t>
            </a:r>
            <a:r>
              <a:rPr lang="en-GB" sz="1200" b="0" i="0" u="none" strike="noStrike" kern="1200" dirty="0" smtClean="0">
                <a:solidFill>
                  <a:schemeClr val="tx1"/>
                </a:solidFill>
                <a:effectLst/>
                <a:latin typeface="+mn-lt"/>
                <a:ea typeface="+mn-ea"/>
                <a:cs typeface="+mn-cs"/>
              </a:rPr>
              <a:t>have had to face severe hardships – yet they’ve survived. So it’s clear they have exceptional resilience and strength. Write to Recovery helps people to harness resilience and</a:t>
            </a:r>
            <a:r>
              <a:rPr lang="en-GB" sz="1200" b="0" i="0" u="none" strike="noStrike" kern="1200" baseline="0" dirty="0" smtClean="0">
                <a:solidFill>
                  <a:schemeClr val="tx1"/>
                </a:solidFill>
                <a:effectLst/>
                <a:latin typeface="+mn-lt"/>
                <a:ea typeface="+mn-ea"/>
                <a:cs typeface="+mn-cs"/>
              </a:rPr>
              <a:t> recognise their strengths and share what has worked or not worked with others. </a:t>
            </a:r>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3</a:t>
            </a:fld>
            <a:endParaRPr lang="en-GB" dirty="0"/>
          </a:p>
        </p:txBody>
      </p:sp>
    </p:spTree>
    <p:extLst>
      <p:ext uri="{BB962C8B-B14F-4D97-AF65-F5344CB8AC3E}">
        <p14:creationId xmlns:p14="http://schemas.microsoft.com/office/powerpoint/2010/main" val="103522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smtClean="0">
                <a:solidFill>
                  <a:schemeClr val="tx1"/>
                </a:solidFill>
                <a:effectLst/>
                <a:latin typeface="+mn-lt"/>
                <a:ea typeface="+mn-ea"/>
                <a:cs typeface="+mn-cs"/>
              </a:rPr>
              <a:t>You’re the hero of your story</a:t>
            </a:r>
          </a:p>
          <a:p>
            <a:r>
              <a:rPr lang="en-GB" sz="1200" b="0" i="0" u="none" strike="noStrike" kern="1200" dirty="0" smtClean="0">
                <a:solidFill>
                  <a:schemeClr val="tx1"/>
                </a:solidFill>
                <a:effectLst/>
                <a:latin typeface="+mn-lt"/>
                <a:ea typeface="+mn-ea"/>
                <a:cs typeface="+mn-cs"/>
              </a:rPr>
              <a:t>Reframing your story puts you at the centre of your story – in other words you become the hero. You don’t have to be defined by the terms and phrases you hear as a result of mental health problems. You can take a much wider viewpoint.</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When you write your story, you can begin to look back on your experiences over time and to reflect on your journey of recovery, with all its ups and downs.</a:t>
            </a:r>
          </a:p>
          <a:p>
            <a:endParaRPr lang="en-GB" sz="1200" b="0"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Finding a way forward</a:t>
            </a:r>
          </a:p>
          <a:p>
            <a:r>
              <a:rPr lang="en-GB" sz="1200" b="0" i="0" u="none" strike="noStrike" kern="1200" dirty="0" smtClean="0">
                <a:solidFill>
                  <a:schemeClr val="tx1"/>
                </a:solidFill>
                <a:effectLst/>
                <a:latin typeface="+mn-lt"/>
                <a:ea typeface="+mn-ea"/>
                <a:cs typeface="+mn-cs"/>
              </a:rPr>
              <a:t>Creating your story can also help you see some of the things that might help with your recovery – and some of the things that might hinder it.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For example, you might gain a new outlook on something, discover some positive qualities you never knew you had, or work out who or what you really value in life. Similarly you might see who or what is not helping your recovery and begin to think about ways you can change things and take more control of your life.</a:t>
            </a:r>
          </a:p>
          <a:p>
            <a:endParaRPr lang="en-GB" sz="1200" b="1"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See your success - Helping you see the positives more clearly</a:t>
            </a:r>
          </a:p>
          <a:p>
            <a:r>
              <a:rPr lang="en-GB" sz="1200" b="0" i="0" u="none" strike="noStrike" kern="1200" dirty="0" smtClean="0">
                <a:solidFill>
                  <a:schemeClr val="tx1"/>
                </a:solidFill>
                <a:effectLst/>
                <a:latin typeface="+mn-lt"/>
                <a:ea typeface="+mn-ea"/>
                <a:cs typeface="+mn-cs"/>
              </a:rPr>
              <a:t>Write to Recovery has</a:t>
            </a:r>
            <a:r>
              <a:rPr lang="en-GB" sz="1200" b="0" i="0" u="none" strike="noStrike" kern="1200" baseline="0" dirty="0" smtClean="0">
                <a:solidFill>
                  <a:schemeClr val="tx1"/>
                </a:solidFill>
                <a:effectLst/>
                <a:latin typeface="+mn-lt"/>
                <a:ea typeface="+mn-ea"/>
                <a:cs typeface="+mn-cs"/>
              </a:rPr>
              <a:t> developed prompts and inspiration </a:t>
            </a:r>
            <a:r>
              <a:rPr lang="en-GB" sz="1200" b="0" i="0" u="none" strike="noStrike" kern="1200" dirty="0" smtClean="0">
                <a:solidFill>
                  <a:schemeClr val="tx1"/>
                </a:solidFill>
                <a:effectLst/>
                <a:latin typeface="+mn-lt"/>
                <a:ea typeface="+mn-ea"/>
                <a:cs typeface="+mn-cs"/>
              </a:rPr>
              <a:t>designed to help you through the writing process but also to help you identify those strengths and successes that we so often struggle</a:t>
            </a:r>
            <a:r>
              <a:rPr lang="en-GB" sz="1200" b="0" i="0" u="none" strike="noStrike" kern="1200" baseline="0" dirty="0" smtClean="0">
                <a:solidFill>
                  <a:schemeClr val="tx1"/>
                </a:solidFill>
                <a:effectLst/>
                <a:latin typeface="+mn-lt"/>
                <a:ea typeface="+mn-ea"/>
                <a:cs typeface="+mn-cs"/>
              </a:rPr>
              <a:t> to acknowledge</a:t>
            </a:r>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a:p>
            <a:endParaRPr lang="en-GB" dirty="0" smtClean="0"/>
          </a:p>
          <a:p>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4</a:t>
            </a:fld>
            <a:endParaRPr lang="en-GB" dirty="0"/>
          </a:p>
        </p:txBody>
      </p:sp>
    </p:spTree>
    <p:extLst>
      <p:ext uri="{BB962C8B-B14F-4D97-AF65-F5344CB8AC3E}">
        <p14:creationId xmlns:p14="http://schemas.microsoft.com/office/powerpoint/2010/main" val="45817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Header Placeholder 3"/>
          <p:cNvSpPr>
            <a:spLocks noGrp="1"/>
          </p:cNvSpPr>
          <p:nvPr>
            <p:ph type="hdr" sz="quarter" idx="10"/>
          </p:nvPr>
        </p:nvSpPr>
        <p:spPr/>
        <p:txBody>
          <a:bodyPr/>
          <a:lstStyle/>
          <a:p>
            <a:r>
              <a:rPr lang="en-GB" dirty="0"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dirty="0"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5</a:t>
            </a:fld>
            <a:endParaRPr lang="en-GB" dirty="0"/>
          </a:p>
        </p:txBody>
      </p:sp>
    </p:spTree>
    <p:extLst>
      <p:ext uri="{BB962C8B-B14F-4D97-AF65-F5344CB8AC3E}">
        <p14:creationId xmlns:p14="http://schemas.microsoft.com/office/powerpoint/2010/main" val="161006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Computer not essential – actually very rare that a group will go online as part of process but will maybe share after online</a:t>
            </a:r>
          </a:p>
          <a:p>
            <a:endParaRPr lang="en-GB" dirty="0" smtClean="0"/>
          </a:p>
          <a:p>
            <a:r>
              <a:rPr lang="en-GB" dirty="0" smtClean="0"/>
              <a:t>Strathclyde</a:t>
            </a:r>
            <a:r>
              <a:rPr lang="en-GB" baseline="0" dirty="0" smtClean="0"/>
              <a:t> University case study</a:t>
            </a:r>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6</a:t>
            </a:fld>
            <a:endParaRPr lang="en-GB" dirty="0"/>
          </a:p>
        </p:txBody>
      </p:sp>
    </p:spTree>
    <p:extLst>
      <p:ext uri="{BB962C8B-B14F-4D97-AF65-F5344CB8AC3E}">
        <p14:creationId xmlns:p14="http://schemas.microsoft.com/office/powerpoint/2010/main" val="270582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smtClean="0">
                <a:solidFill>
                  <a:srgbClr val="0070C0"/>
                </a:solidFill>
                <a:latin typeface="Arial" panose="020B0604020202020204" pitchFamily="34" charset="0"/>
                <a:cs typeface="Arial" panose="020B0604020202020204" pitchFamily="34" charset="0"/>
              </a:rPr>
              <a:t>Rape Crisis Scotland, Say Woman, Healthy Valleys, </a:t>
            </a:r>
          </a:p>
          <a:p>
            <a:r>
              <a:rPr lang="en-GB" sz="1200" b="0" dirty="0" smtClean="0">
                <a:solidFill>
                  <a:srgbClr val="0070C0"/>
                </a:solidFill>
                <a:latin typeface="Arial" panose="020B0604020202020204" pitchFamily="34" charset="0"/>
                <a:cs typeface="Arial" panose="020B0604020202020204" pitchFamily="34" charset="0"/>
              </a:rPr>
              <a:t>Addaction, Aberdeen, Glasgow, Glasgow Caledonian </a:t>
            </a:r>
          </a:p>
          <a:p>
            <a:r>
              <a:rPr lang="en-GB" sz="1200" b="0" dirty="0" smtClean="0">
                <a:solidFill>
                  <a:srgbClr val="0070C0"/>
                </a:solidFill>
                <a:latin typeface="Arial" panose="020B0604020202020204" pitchFamily="34" charset="0"/>
                <a:cs typeface="Arial" panose="020B0604020202020204" pitchFamily="34" charset="0"/>
              </a:rPr>
              <a:t>Universities, Woman’s Aid, Penumbra, North Ayrshire </a:t>
            </a:r>
          </a:p>
          <a:p>
            <a:r>
              <a:rPr lang="en-GB" sz="1200" b="0" dirty="0" smtClean="0">
                <a:solidFill>
                  <a:srgbClr val="0070C0"/>
                </a:solidFill>
                <a:latin typeface="Arial" panose="020B0604020202020204" pitchFamily="34" charset="0"/>
                <a:cs typeface="Arial" panose="020B0604020202020204" pitchFamily="34" charset="0"/>
              </a:rPr>
              <a:t>Wellbeing and Recovery College, Perth Prison, </a:t>
            </a:r>
          </a:p>
          <a:p>
            <a:r>
              <a:rPr lang="en-GB" sz="1200" b="0" dirty="0" smtClean="0">
                <a:solidFill>
                  <a:srgbClr val="0070C0"/>
                </a:solidFill>
                <a:latin typeface="Arial" panose="020B0604020202020204" pitchFamily="34" charset="0"/>
                <a:cs typeface="Arial" panose="020B0604020202020204" pitchFamily="34" charset="0"/>
              </a:rPr>
              <a:t>Sunshine Recovery Cafe</a:t>
            </a:r>
          </a:p>
          <a:p>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7</a:t>
            </a:fld>
            <a:endParaRPr lang="en-GB" dirty="0"/>
          </a:p>
        </p:txBody>
      </p:sp>
    </p:spTree>
    <p:extLst>
      <p:ext uri="{BB962C8B-B14F-4D97-AF65-F5344CB8AC3E}">
        <p14:creationId xmlns:p14="http://schemas.microsoft.com/office/powerpoint/2010/main" val="428202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9</a:t>
            </a:fld>
            <a:endParaRPr lang="en-GB" dirty="0"/>
          </a:p>
        </p:txBody>
      </p:sp>
    </p:spTree>
    <p:extLst>
      <p:ext uri="{BB962C8B-B14F-4D97-AF65-F5344CB8AC3E}">
        <p14:creationId xmlns:p14="http://schemas.microsoft.com/office/powerpoint/2010/main" val="64945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Website users and group participants</a:t>
            </a:r>
            <a:r>
              <a:rPr lang="en-GB" baseline="0" dirty="0" smtClean="0"/>
              <a:t> together</a:t>
            </a:r>
            <a:endParaRPr lang="en-GB" dirty="0"/>
          </a:p>
        </p:txBody>
      </p:sp>
      <p:sp>
        <p:nvSpPr>
          <p:cNvPr id="4" name="Header Placeholder 3"/>
          <p:cNvSpPr>
            <a:spLocks noGrp="1"/>
          </p:cNvSpPr>
          <p:nvPr>
            <p:ph type="hdr" sz="quarter" idx="10"/>
          </p:nvPr>
        </p:nvSpPr>
        <p:spPr/>
        <p:txBody>
          <a:bodyPr/>
          <a:lstStyle/>
          <a:p>
            <a:r>
              <a:rPr lang="en-GB" smtClean="0"/>
              <a:t>Communicating Recovery: Lucy Mulvagh, SRN Network Manager</a:t>
            </a:r>
            <a:endParaRPr lang="en-GB" dirty="0"/>
          </a:p>
        </p:txBody>
      </p:sp>
      <p:sp>
        <p:nvSpPr>
          <p:cNvPr id="5" name="Footer Placeholder 4"/>
          <p:cNvSpPr>
            <a:spLocks noGrp="1"/>
          </p:cNvSpPr>
          <p:nvPr>
            <p:ph type="ftr" sz="quarter" idx="11"/>
          </p:nvPr>
        </p:nvSpPr>
        <p:spPr/>
        <p:txBody>
          <a:bodyPr/>
          <a:lstStyle/>
          <a:p>
            <a:r>
              <a:rPr lang="en-GB" smtClean="0"/>
              <a:t>Scottish Recovery Network | Communicating Recovery</a:t>
            </a:r>
            <a:endParaRPr lang="en-GB" dirty="0"/>
          </a:p>
        </p:txBody>
      </p:sp>
      <p:sp>
        <p:nvSpPr>
          <p:cNvPr id="6" name="Slide Number Placeholder 5"/>
          <p:cNvSpPr>
            <a:spLocks noGrp="1"/>
          </p:cNvSpPr>
          <p:nvPr>
            <p:ph type="sldNum" sz="quarter" idx="12"/>
          </p:nvPr>
        </p:nvSpPr>
        <p:spPr/>
        <p:txBody>
          <a:bodyPr/>
          <a:lstStyle/>
          <a:p>
            <a:fld id="{454F03CB-2C2E-4B9A-B3E9-2C701D48578E}" type="slidenum">
              <a:rPr lang="en-GB" smtClean="0"/>
              <a:pPr/>
              <a:t>10</a:t>
            </a:fld>
            <a:endParaRPr lang="en-GB" dirty="0"/>
          </a:p>
        </p:txBody>
      </p:sp>
    </p:spTree>
    <p:extLst>
      <p:ext uri="{BB962C8B-B14F-4D97-AF65-F5344CB8AC3E}">
        <p14:creationId xmlns:p14="http://schemas.microsoft.com/office/powerpoint/2010/main" val="105470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10486992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35356676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4948798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1"/>
          <p:cNvSpPr>
            <a:spLocks noGrp="1"/>
          </p:cNvSpPr>
          <p:nvPr>
            <p:ph type="title" idx="4294967295"/>
          </p:nvPr>
        </p:nvSpPr>
        <p:spPr bwMode="auto">
          <a:xfrm>
            <a:off x="611188" y="754461"/>
            <a:ext cx="8261350" cy="603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sz="3600" b="1" dirty="0" smtClean="0">
                <a:solidFill>
                  <a:schemeClr val="bg1"/>
                </a:solidFill>
                <a:latin typeface="Arial" charset="0"/>
                <a:cs typeface="Arial" charset="0"/>
              </a:rPr>
              <a:t>Title</a:t>
            </a:r>
          </a:p>
        </p:txBody>
      </p:sp>
    </p:spTree>
    <p:extLst>
      <p:ext uri="{BB962C8B-B14F-4D97-AF65-F5344CB8AC3E}">
        <p14:creationId xmlns:p14="http://schemas.microsoft.com/office/powerpoint/2010/main" val="31971956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Box 7"/>
          <p:cNvSpPr txBox="1"/>
          <p:nvPr userDrawn="1"/>
        </p:nvSpPr>
        <p:spPr>
          <a:xfrm>
            <a:off x="-24927" y="6485274"/>
            <a:ext cx="9168927" cy="40011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GB" sz="1000" b="1" i="1" dirty="0" smtClean="0">
                <a:solidFill>
                  <a:schemeClr val="bg1"/>
                </a:solidFill>
                <a:latin typeface="Arial" pitchFamily="34" charset="0"/>
                <a:cs typeface="Arial" pitchFamily="34" charset="0"/>
              </a:rPr>
              <a:t>Write to Recovery  </a:t>
            </a:r>
            <a:r>
              <a:rPr lang="en-GB" sz="1000" b="1" dirty="0" smtClean="0">
                <a:solidFill>
                  <a:schemeClr val="bg1"/>
                </a:solidFill>
                <a:latin typeface="Arial" pitchFamily="34" charset="0"/>
                <a:cs typeface="Arial" pitchFamily="34" charset="0"/>
              </a:rPr>
              <a:t>|  info@scottishrecovery.net  |  0141 240 7790  |  @SRN_Tweet |  #WritetoRecovery</a:t>
            </a:r>
          </a:p>
          <a:p>
            <a:pPr algn="ctr"/>
            <a:endParaRPr lang="en-GB" sz="1000" b="1" dirty="0">
              <a:solidFill>
                <a:schemeClr val="bg1"/>
              </a:solidFill>
              <a:latin typeface="Arial" pitchFamily="34" charset="0"/>
              <a:cs typeface="Arial" pitchFamily="34" charset="0"/>
            </a:endParaRPr>
          </a:p>
        </p:txBody>
      </p:sp>
      <p:sp>
        <p:nvSpPr>
          <p:cNvPr id="4" name="TextBox 3"/>
          <p:cNvSpPr txBox="1"/>
          <p:nvPr userDrawn="1"/>
        </p:nvSpPr>
        <p:spPr>
          <a:xfrm>
            <a:off x="0" y="276617"/>
            <a:ext cx="9144000" cy="400110"/>
          </a:xfrm>
          <a:prstGeom prst="rect">
            <a:avLst/>
          </a:prstGeom>
          <a:noFill/>
        </p:spPr>
        <p:txBody>
          <a:bodyPr wrap="square" rtlCol="0">
            <a:spAutoFit/>
          </a:bodyPr>
          <a:lstStyle/>
          <a:p>
            <a:pPr algn="ctr" defTabSz="587375"/>
            <a:r>
              <a:rPr lang="en-GB" sz="2000" b="1" i="1" dirty="0" smtClean="0">
                <a:solidFill>
                  <a:schemeClr val="accent5">
                    <a:lumMod val="75000"/>
                  </a:schemeClr>
                </a:solidFill>
                <a:latin typeface="Arial" panose="020B0604020202020204" pitchFamily="34" charset="0"/>
                <a:cs typeface="Arial" panose="020B0604020202020204" pitchFamily="34" charset="0"/>
              </a:rPr>
              <a:t>Your story is your power</a:t>
            </a:r>
            <a:endParaRPr lang="en-GB" sz="2000" b="1" i="1" dirty="0">
              <a:solidFill>
                <a:schemeClr val="accent5">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240829"/>
            <a:ext cx="1943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63762" y="240298"/>
            <a:ext cx="1187623" cy="52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811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12591364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23500455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34883747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15087879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29893543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6552935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7FDB2-AB69-4178-A282-3795DE19B2E3}" type="datetimeFigureOut">
              <a:rPr lang="en-GB" smtClean="0"/>
              <a:pPr/>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27342627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FDB2-AB69-4178-A282-3795DE19B2E3}" type="datetimeFigureOut">
              <a:rPr lang="en-GB" smtClean="0"/>
              <a:pPr/>
              <a:t>21/01/2019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F441E-4A73-4D7B-BA56-048869CF6FB0}" type="slidenum">
              <a:rPr lang="en-GB" smtClean="0"/>
              <a:pPr/>
              <a:t>‹#›</a:t>
            </a:fld>
            <a:endParaRPr lang="en-GB" dirty="0"/>
          </a:p>
        </p:txBody>
      </p:sp>
    </p:spTree>
    <p:extLst>
      <p:ext uri="{BB962C8B-B14F-4D97-AF65-F5344CB8AC3E}">
        <p14:creationId xmlns:p14="http://schemas.microsoft.com/office/powerpoint/2010/main" val="3482009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christine.muir@scottishrecovery.net" TargetMode="External"/><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writetorecovery.net/" TargetMode="External"/><Relationship Id="rId5" Type="http://schemas.openxmlformats.org/officeDocument/2006/relationships/hyperlink" Target="http://www.scottishrecovery.net/" TargetMode="External"/><Relationship Id="rId10" Type="http://schemas.openxmlformats.org/officeDocument/2006/relationships/image" Target="../media/image15.jpeg"/><Relationship Id="rId4" Type="http://schemas.openxmlformats.org/officeDocument/2006/relationships/hyperlink" Target="mailto:emma.Monaghan@scottishrecovery.net" TargetMode="Externa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17899" y="2887292"/>
            <a:ext cx="8001000" cy="603250"/>
          </a:xfrm>
          <a:prstGeom prst="rect">
            <a:avLst/>
          </a:prstGeom>
        </p:spPr>
        <p:txBody>
          <a:bodyPr/>
          <a:lstStyle/>
          <a:p>
            <a:pPr>
              <a:defRPr/>
            </a:pPr>
            <a:r>
              <a:rPr lang="en-GB" sz="6000" b="1" kern="0" dirty="0" smtClean="0">
                <a:solidFill>
                  <a:schemeClr val="accent6">
                    <a:lumMod val="75000"/>
                  </a:schemeClr>
                </a:solidFill>
                <a:latin typeface="+mj-lt"/>
                <a:ea typeface="+mj-ea"/>
                <a:cs typeface="+mj-cs"/>
              </a:rPr>
              <a:t>To own your story</a:t>
            </a:r>
          </a:p>
          <a:p>
            <a:pPr>
              <a:defRPr/>
            </a:pPr>
            <a:r>
              <a:rPr lang="en-GB" sz="6000" b="1" kern="0" dirty="0" smtClean="0">
                <a:solidFill>
                  <a:schemeClr val="accent6">
                    <a:lumMod val="75000"/>
                  </a:schemeClr>
                </a:solidFill>
                <a:latin typeface="+mj-lt"/>
                <a:ea typeface="+mj-ea"/>
                <a:cs typeface="+mj-cs"/>
              </a:rPr>
              <a:t>is to own your life</a:t>
            </a:r>
            <a:endParaRPr lang="en-GB" sz="6000" b="1" kern="0" dirty="0">
              <a:solidFill>
                <a:schemeClr val="accent6">
                  <a:lumMod val="75000"/>
                </a:schemeClr>
              </a:solidFill>
              <a:latin typeface="+mj-lt"/>
              <a:ea typeface="+mj-ea"/>
              <a:cs typeface="+mj-cs"/>
            </a:endParaRPr>
          </a:p>
        </p:txBody>
      </p:sp>
      <p:sp>
        <p:nvSpPr>
          <p:cNvPr id="4100" name="Rectangle 4"/>
          <p:cNvSpPr>
            <a:spLocks noChangeArrowheads="1"/>
          </p:cNvSpPr>
          <p:nvPr/>
        </p:nvSpPr>
        <p:spPr bwMode="auto">
          <a:xfrm>
            <a:off x="857250" y="4762152"/>
            <a:ext cx="7000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400" b="1" dirty="0" smtClean="0"/>
          </a:p>
          <a:p>
            <a:pPr eaLnBrk="1" hangingPunct="1"/>
            <a:r>
              <a:rPr lang="en-GB" altLang="en-US" sz="2400" b="1" dirty="0" smtClean="0">
                <a:solidFill>
                  <a:srgbClr val="0070C0"/>
                </a:solidFill>
              </a:rPr>
              <a:t>Christine</a:t>
            </a:r>
            <a:r>
              <a:rPr lang="en-GB" altLang="en-US" sz="2400" dirty="0" smtClean="0">
                <a:solidFill>
                  <a:srgbClr val="0070C0"/>
                </a:solidFill>
              </a:rPr>
              <a:t> </a:t>
            </a:r>
            <a:r>
              <a:rPr lang="en-GB" altLang="en-US" sz="2400" b="1" dirty="0" smtClean="0">
                <a:solidFill>
                  <a:srgbClr val="0070C0"/>
                </a:solidFill>
              </a:rPr>
              <a:t>Muir, Senior Communications Officer</a:t>
            </a:r>
            <a:endParaRPr lang="en-GB" altLang="en-US" sz="2400" b="1" dirty="0">
              <a:solidFill>
                <a:srgbClr val="0070C0"/>
              </a:solidFill>
            </a:endParaRPr>
          </a:p>
        </p:txBody>
      </p:sp>
      <p:sp>
        <p:nvSpPr>
          <p:cNvPr id="8" name="Rectangle 7"/>
          <p:cNvSpPr/>
          <p:nvPr/>
        </p:nvSpPr>
        <p:spPr>
          <a:xfrm>
            <a:off x="714375" y="214313"/>
            <a:ext cx="642938"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474643" y="6186487"/>
            <a:ext cx="1285875" cy="53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22788"/>
            <a:ext cx="3555711" cy="1753776"/>
          </a:xfrm>
          <a:prstGeom prst="rect">
            <a:avLst/>
          </a:prstGeom>
        </p:spPr>
      </p:pic>
    </p:spTree>
    <p:extLst>
      <p:ext uri="{BB962C8B-B14F-4D97-AF65-F5344CB8AC3E}">
        <p14:creationId xmlns:p14="http://schemas.microsoft.com/office/powerpoint/2010/main" val="67644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556" y="260648"/>
            <a:ext cx="9013981" cy="603250"/>
          </a:xfrm>
        </p:spPr>
        <p:txBody>
          <a:bodyPr>
            <a:normAutofit fontScale="90000"/>
          </a:bodyPr>
          <a:lstStyle/>
          <a:p>
            <a:pPr algn="l"/>
            <a:r>
              <a:rPr lang="en-GB" b="1" dirty="0" smtClean="0">
                <a:solidFill>
                  <a:schemeClr val="accent6">
                    <a:lumMod val="75000"/>
                  </a:schemeClr>
                </a:solidFill>
              </a:rPr>
              <a:t>Write to </a:t>
            </a:r>
            <a:r>
              <a:rPr lang="en-GB" sz="4000" b="1" dirty="0" smtClean="0">
                <a:solidFill>
                  <a:schemeClr val="accent6">
                    <a:lumMod val="75000"/>
                  </a:schemeClr>
                </a:solidFill>
              </a:rPr>
              <a:t>Recovery</a:t>
            </a:r>
            <a:r>
              <a:rPr lang="en-GB" b="1" dirty="0">
                <a:solidFill>
                  <a:schemeClr val="accent6">
                    <a:lumMod val="75000"/>
                  </a:schemeClr>
                </a:solidFill>
              </a:rPr>
              <a:t>:</a:t>
            </a:r>
            <a:r>
              <a:rPr lang="en-GB" b="1" dirty="0" smtClean="0">
                <a:solidFill>
                  <a:schemeClr val="accent6">
                    <a:lumMod val="75000"/>
                  </a:schemeClr>
                </a:solidFill>
              </a:rPr>
              <a:t> An Evening of Readings</a:t>
            </a:r>
            <a:endParaRPr lang="en-GB" b="1" dirty="0">
              <a:solidFill>
                <a:schemeClr val="accent6">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96752"/>
            <a:ext cx="6660232" cy="4440155"/>
          </a:xfrm>
          <a:prstGeom prst="rect">
            <a:avLst/>
          </a:prstGeom>
        </p:spPr>
      </p:pic>
      <p:sp>
        <p:nvSpPr>
          <p:cNvPr id="4" name="TextBox 3"/>
          <p:cNvSpPr txBox="1"/>
          <p:nvPr/>
        </p:nvSpPr>
        <p:spPr>
          <a:xfrm>
            <a:off x="1245914" y="5805264"/>
            <a:ext cx="6773264" cy="707886"/>
          </a:xfrm>
          <a:prstGeom prst="rect">
            <a:avLst/>
          </a:prstGeom>
          <a:noFill/>
        </p:spPr>
        <p:txBody>
          <a:bodyPr wrap="non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“Great night and great mix of experiences shared</a:t>
            </a:r>
            <a:r>
              <a:rPr lang="en-GB" sz="2000" b="1" dirty="0" smtClean="0">
                <a:solidFill>
                  <a:schemeClr val="accent6">
                    <a:lumMod val="75000"/>
                  </a:schemeClr>
                </a:solidFill>
                <a:latin typeface="Arial" panose="020B0604020202020204" pitchFamily="34" charset="0"/>
                <a:cs typeface="Arial" panose="020B0604020202020204" pitchFamily="34" charset="0"/>
              </a:rPr>
              <a:t>.</a:t>
            </a:r>
          </a:p>
          <a:p>
            <a:r>
              <a:rPr lang="en-GB" sz="2000" b="1" dirty="0" smtClean="0">
                <a:solidFill>
                  <a:schemeClr val="accent6">
                    <a:lumMod val="75000"/>
                  </a:schemeClr>
                </a:solidFill>
                <a:latin typeface="Arial" panose="020B0604020202020204" pitchFamily="34" charset="0"/>
                <a:cs typeface="Arial" panose="020B0604020202020204" pitchFamily="34" charset="0"/>
              </a:rPr>
              <a:t> </a:t>
            </a:r>
            <a:r>
              <a:rPr lang="en-GB" sz="2000" b="1" dirty="0">
                <a:solidFill>
                  <a:schemeClr val="accent6">
                    <a:lumMod val="75000"/>
                  </a:schemeClr>
                </a:solidFill>
                <a:latin typeface="Arial" panose="020B0604020202020204" pitchFamily="34" charset="0"/>
                <a:cs typeface="Arial" panose="020B0604020202020204" pitchFamily="34" charset="0"/>
              </a:rPr>
              <a:t>Laughter, some tears and lots of things to reflect on.”</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5425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332656"/>
            <a:ext cx="8261350" cy="603250"/>
          </a:xfrm>
        </p:spPr>
        <p:txBody>
          <a:bodyPr>
            <a:noAutofit/>
          </a:bodyPr>
          <a:lstStyle/>
          <a:p>
            <a:pPr algn="l"/>
            <a:r>
              <a:rPr lang="en-GB" sz="3600" b="1" dirty="0" smtClean="0">
                <a:solidFill>
                  <a:schemeClr val="accent6">
                    <a:lumMod val="75000"/>
                  </a:schemeClr>
                </a:solidFill>
                <a:latin typeface="Arial" panose="020B0604020202020204" pitchFamily="34" charset="0"/>
                <a:cs typeface="Arial" panose="020B0604020202020204" pitchFamily="34" charset="0"/>
              </a:rPr>
              <a:t>Podcasts</a:t>
            </a:r>
            <a:endParaRPr lang="en-GB" sz="3600" b="1" dirty="0">
              <a:solidFill>
                <a:schemeClr val="accent6">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107" y="1124744"/>
            <a:ext cx="6156176" cy="4104117"/>
          </a:xfrm>
          <a:prstGeom prst="rect">
            <a:avLst/>
          </a:prstGeom>
        </p:spPr>
      </p:pic>
    </p:spTree>
    <p:extLst>
      <p:ext uri="{BB962C8B-B14F-4D97-AF65-F5344CB8AC3E}">
        <p14:creationId xmlns:p14="http://schemas.microsoft.com/office/powerpoint/2010/main" val="30237378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80728"/>
            <a:ext cx="8280920" cy="3416320"/>
          </a:xfrm>
          <a:prstGeom prst="rect">
            <a:avLst/>
          </a:prstGeom>
        </p:spPr>
        <p:txBody>
          <a:bodyPr wrap="square">
            <a:spAutoFit/>
          </a:bodyPr>
          <a:lstStyle/>
          <a:p>
            <a:pPr hangingPunct="0">
              <a:spcAft>
                <a:spcPts val="0"/>
              </a:spcAft>
              <a:tabLst>
                <a:tab pos="4944110" algn="l"/>
              </a:tabLst>
            </a:pPr>
            <a:r>
              <a:rPr lang="en-GB" sz="3600" b="1" dirty="0">
                <a:solidFill>
                  <a:srgbClr val="0070C0"/>
                </a:solidFill>
                <a:ea typeface="Times New Roman" panose="02020603050405020304" pitchFamily="18" charset="0"/>
              </a:rPr>
              <a:t>“It lets you see how your mood changes. It helps you see that IT DOES change. When you read back over what you previously wrote you can see how much you’ve changed. It’s like being able to reflect on your journey</a:t>
            </a:r>
            <a:r>
              <a:rPr lang="en-GB" sz="3600" b="1" dirty="0" smtClean="0">
                <a:solidFill>
                  <a:srgbClr val="0070C0"/>
                </a:solidFill>
                <a:ea typeface="Times New Roman" panose="02020603050405020304" pitchFamily="18" charset="0"/>
              </a:rPr>
              <a:t>” </a:t>
            </a:r>
            <a:r>
              <a:rPr lang="en-GB" sz="3600" b="1" smtClean="0">
                <a:solidFill>
                  <a:srgbClr val="0070C0"/>
                </a:solidFill>
                <a:ea typeface="Times New Roman" panose="02020603050405020304" pitchFamily="18" charset="0"/>
              </a:rPr>
              <a:t>- Participant</a:t>
            </a:r>
            <a:endParaRPr lang="en-GB" sz="3600" dirty="0">
              <a:effectLst/>
              <a:ea typeface="Times New Roman" panose="02020603050405020304" pitchFamily="18" charset="0"/>
            </a:endParaRPr>
          </a:p>
        </p:txBody>
      </p:sp>
    </p:spTree>
    <p:extLst>
      <p:ext uri="{BB962C8B-B14F-4D97-AF65-F5344CB8AC3E}">
        <p14:creationId xmlns:p14="http://schemas.microsoft.com/office/powerpoint/2010/main" val="38055696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algn="l"/>
            <a:r>
              <a:rPr lang="en-GB" b="1" dirty="0" smtClean="0">
                <a:solidFill>
                  <a:schemeClr val="accent6">
                    <a:lumMod val="75000"/>
                  </a:schemeClr>
                </a:solidFill>
              </a:rPr>
              <a:t>Find out more</a:t>
            </a:r>
            <a:endParaRPr lang="en-GB" b="1" dirty="0">
              <a:solidFill>
                <a:schemeClr val="accent6">
                  <a:lumMod val="75000"/>
                </a:schemeClr>
              </a:solidFill>
            </a:endParaRPr>
          </a:p>
        </p:txBody>
      </p:sp>
      <p:sp>
        <p:nvSpPr>
          <p:cNvPr id="4" name="TextBox 3"/>
          <p:cNvSpPr txBox="1"/>
          <p:nvPr/>
        </p:nvSpPr>
        <p:spPr>
          <a:xfrm>
            <a:off x="457200" y="1417638"/>
            <a:ext cx="6962419" cy="3323987"/>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hlinkClick r:id="rId3"/>
              </a:rPr>
              <a:t>christine.muir@scottishrecovery.net</a:t>
            </a:r>
            <a:endParaRPr lang="en-GB" sz="2400" b="1" dirty="0" smtClean="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hlinkClick r:id="rId4"/>
              </a:rPr>
              <a:t>emma.monaghan@scottishrecovery.net</a:t>
            </a:r>
            <a:endParaRPr lang="en-GB" sz="2400" b="1" dirty="0" smtClean="0">
              <a:latin typeface="Arial" panose="020B0604020202020204" pitchFamily="34" charset="0"/>
              <a:cs typeface="Arial" panose="020B0604020202020204" pitchFamily="34" charset="0"/>
            </a:endParaRPr>
          </a:p>
          <a:p>
            <a:endParaRPr lang="en-GB" sz="2400" b="1" dirty="0" smtClean="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hlinkClick r:id="rId5"/>
              </a:rPr>
              <a:t>www.scottishrecovery.net</a:t>
            </a: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SRN_Tweet</a:t>
            </a:r>
            <a:endParaRPr lang="en-GB" sz="2400" b="1" dirty="0" smtClean="0">
              <a:latin typeface="Arial" panose="020B0604020202020204" pitchFamily="34" charset="0"/>
              <a:cs typeface="Arial" panose="020B0604020202020204" pitchFamily="34" charset="0"/>
            </a:endParaRPr>
          </a:p>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hlinkClick r:id="rId6"/>
              </a:rPr>
              <a:t>www.writetorecovery.net</a:t>
            </a: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Writeto_Recovery</a:t>
            </a:r>
            <a:endParaRPr lang="en-GB" sz="2400" b="1" dirty="0" smtClean="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4825" y="5015503"/>
            <a:ext cx="2403583" cy="1185514"/>
          </a:xfrm>
          <a:prstGeom prst="rect">
            <a:avLst/>
          </a:prstGeom>
        </p:spPr>
      </p:pic>
      <p:pic>
        <p:nvPicPr>
          <p:cNvPr id="6" name="Picture 1">
            <a:extLst>
              <a:ext uri="{FF2B5EF4-FFF2-40B4-BE49-F238E27FC236}">
                <a16:creationId xmlns:a16="http://schemas.microsoft.com/office/drawing/2014/main" id="{BBDF08D7-EC27-4231-9B1C-06BE9B5151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5015503"/>
            <a:ext cx="129614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LLIANCE logo (Portrait) 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2333" y="5043904"/>
            <a:ext cx="9906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ualSGstacked_Col_pri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71547" y="5015502"/>
            <a:ext cx="1296144" cy="12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1502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24"/>
            <a:ext cx="9144000" cy="6478914"/>
          </a:xfrm>
          <a:prstGeom prst="rect">
            <a:avLst/>
          </a:prstGeom>
        </p:spPr>
      </p:pic>
    </p:spTree>
    <p:extLst>
      <p:ext uri="{BB962C8B-B14F-4D97-AF65-F5344CB8AC3E}">
        <p14:creationId xmlns:p14="http://schemas.microsoft.com/office/powerpoint/2010/main" val="17056439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BBDF08D7-EC27-4231-9B1C-06BE9B515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369" y="371804"/>
            <a:ext cx="4608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03648" y="5157192"/>
            <a:ext cx="6006520" cy="1107996"/>
          </a:xfrm>
          <a:prstGeom prst="rect">
            <a:avLst/>
          </a:prstGeom>
          <a:noFill/>
        </p:spPr>
        <p:txBody>
          <a:bodyPr wrap="square" rtlCol="0">
            <a:spAutoFit/>
          </a:bodyPr>
          <a:lstStyle/>
          <a:p>
            <a:pPr algn="ctr"/>
            <a:r>
              <a:rPr lang="en-GB" sz="2400" b="1" dirty="0">
                <a:solidFill>
                  <a:schemeClr val="accent1"/>
                </a:solidFill>
              </a:rPr>
              <a:t>“I now see myself not as a victim, </a:t>
            </a:r>
            <a:endParaRPr lang="en-GB" sz="2400" b="1" dirty="0" smtClean="0">
              <a:solidFill>
                <a:schemeClr val="accent1"/>
              </a:solidFill>
            </a:endParaRPr>
          </a:p>
          <a:p>
            <a:pPr algn="ctr"/>
            <a:r>
              <a:rPr lang="en-GB" sz="2400" b="1" dirty="0" smtClean="0">
                <a:solidFill>
                  <a:schemeClr val="accent1"/>
                </a:solidFill>
              </a:rPr>
              <a:t>but </a:t>
            </a:r>
            <a:r>
              <a:rPr lang="en-GB" sz="2400" b="1" dirty="0">
                <a:solidFill>
                  <a:schemeClr val="accent1"/>
                </a:solidFill>
              </a:rPr>
              <a:t>as someone who is resilient and strong”</a:t>
            </a:r>
            <a:endParaRPr lang="en-GB" sz="2400" dirty="0">
              <a:solidFill>
                <a:schemeClr val="accent1"/>
              </a:solidFill>
            </a:endParaRPr>
          </a:p>
          <a:p>
            <a:pPr algn="ctr"/>
            <a:endParaRPr lang="en-GB" dirty="0"/>
          </a:p>
        </p:txBody>
      </p:sp>
    </p:spTree>
    <p:extLst>
      <p:ext uri="{BB962C8B-B14F-4D97-AF65-F5344CB8AC3E}">
        <p14:creationId xmlns:p14="http://schemas.microsoft.com/office/powerpoint/2010/main" val="39796888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 y="44624"/>
            <a:ext cx="9144000" cy="4412596"/>
          </a:xfrm>
          <a:prstGeom prst="rect">
            <a:avLst/>
          </a:prstGeom>
        </p:spPr>
      </p:pic>
      <p:sp>
        <p:nvSpPr>
          <p:cNvPr id="4" name="TextBox 3"/>
          <p:cNvSpPr txBox="1"/>
          <p:nvPr/>
        </p:nvSpPr>
        <p:spPr>
          <a:xfrm>
            <a:off x="1082947" y="4941168"/>
            <a:ext cx="7018268" cy="1046440"/>
          </a:xfrm>
          <a:prstGeom prst="rect">
            <a:avLst/>
          </a:prstGeom>
          <a:noFill/>
        </p:spPr>
        <p:txBody>
          <a:bodyPr wrap="none" rtlCol="0">
            <a:spAutoFit/>
          </a:bodyPr>
          <a:lstStyle/>
          <a:p>
            <a:pPr hangingPunct="0"/>
            <a:r>
              <a:rPr lang="en-US" dirty="0"/>
              <a:t> </a:t>
            </a:r>
            <a:endParaRPr lang="en-GB" dirty="0"/>
          </a:p>
          <a:p>
            <a:pPr algn="ctr" hangingPunct="0"/>
            <a:r>
              <a:rPr lang="en-GB" sz="2400" b="1" dirty="0">
                <a:solidFill>
                  <a:schemeClr val="accent6"/>
                </a:solidFill>
                <a:latin typeface="Arial" panose="020B0604020202020204" pitchFamily="34" charset="0"/>
                <a:cs typeface="Arial" panose="020B0604020202020204" pitchFamily="34" charset="0"/>
              </a:rPr>
              <a:t>“It helped me find meaning in my experiences</a:t>
            </a:r>
            <a:r>
              <a:rPr lang="en-GB" sz="2400" b="1" dirty="0">
                <a:solidFill>
                  <a:schemeClr val="accent6"/>
                </a:solidFill>
              </a:rPr>
              <a:t>”</a:t>
            </a:r>
            <a:endParaRPr lang="en-GB" sz="2400" dirty="0">
              <a:solidFill>
                <a:schemeClr val="accent6"/>
              </a:solidFill>
            </a:endParaRPr>
          </a:p>
          <a:p>
            <a:endParaRPr lang="en-GB" sz="2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494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36" y="34176"/>
            <a:ext cx="9189294" cy="4173142"/>
            <a:chOff x="-36513" y="15514"/>
            <a:chExt cx="9189294" cy="4173142"/>
          </a:xfrm>
        </p:grpSpPr>
        <p:pic>
          <p:nvPicPr>
            <p:cNvPr id="9" name="Picture 3" descr="w2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9" y="15514"/>
              <a:ext cx="9180000" cy="37490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3645024"/>
              <a:ext cx="9189293" cy="54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51520" y="4509120"/>
            <a:ext cx="4839873" cy="1938992"/>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rgbClr val="0070C0"/>
                </a:solidFill>
                <a:latin typeface="Arial" panose="020B0604020202020204" pitchFamily="34" charset="0"/>
                <a:cs typeface="Arial" panose="020B0604020202020204" pitchFamily="34" charset="0"/>
              </a:rPr>
              <a:t>Launched 2014</a:t>
            </a:r>
          </a:p>
          <a:p>
            <a:pPr marL="285750" indent="-285750">
              <a:buFont typeface="Arial" panose="020B0604020202020204" pitchFamily="34" charset="0"/>
              <a:buChar char="•"/>
            </a:pPr>
            <a:r>
              <a:rPr lang="en-GB" sz="2000" b="1" dirty="0" smtClean="0">
                <a:solidFill>
                  <a:srgbClr val="0070C0"/>
                </a:solidFill>
                <a:latin typeface="Arial" panose="020B0604020202020204" pitchFamily="34" charset="0"/>
                <a:cs typeface="Arial" panose="020B0604020202020204" pitchFamily="34" charset="0"/>
              </a:rPr>
              <a:t>819 published stories (83%)</a:t>
            </a:r>
          </a:p>
          <a:p>
            <a:pPr marL="285750" indent="-285750">
              <a:buFont typeface="Arial" panose="020B0604020202020204" pitchFamily="34" charset="0"/>
              <a:buChar char="•"/>
            </a:pPr>
            <a:r>
              <a:rPr lang="en-GB" sz="2000" b="1" dirty="0" smtClean="0">
                <a:solidFill>
                  <a:srgbClr val="0070C0"/>
                </a:solidFill>
                <a:latin typeface="Arial" panose="020B0604020202020204" pitchFamily="34" charset="0"/>
                <a:cs typeface="Arial" panose="020B0604020202020204" pitchFamily="34" charset="0"/>
              </a:rPr>
              <a:t>986 stories written</a:t>
            </a:r>
          </a:p>
          <a:p>
            <a:endParaRPr lang="en-GB" sz="2000" b="1" dirty="0">
              <a:solidFill>
                <a:srgbClr val="0070C0"/>
              </a:solidFill>
              <a:latin typeface="Arial" panose="020B0604020202020204" pitchFamily="34" charset="0"/>
              <a:cs typeface="Arial" panose="020B0604020202020204" pitchFamily="34" charset="0"/>
            </a:endParaRPr>
          </a:p>
          <a:p>
            <a:r>
              <a:rPr lang="en-GB" sz="2000" b="1" dirty="0" smtClean="0">
                <a:solidFill>
                  <a:srgbClr val="0070C0"/>
                </a:solidFill>
                <a:latin typeface="Arial" panose="020B0604020202020204" pitchFamily="34" charset="0"/>
                <a:cs typeface="Arial" panose="020B0604020202020204" pitchFamily="34" charset="0"/>
              </a:rPr>
              <a:t>www.writetorecovery.net</a:t>
            </a:r>
          </a:p>
          <a:p>
            <a:endParaRPr lang="en-GB" sz="2000" b="1" dirty="0"/>
          </a:p>
        </p:txBody>
      </p:sp>
    </p:spTree>
    <p:extLst>
      <p:ext uri="{BB962C8B-B14F-4D97-AF65-F5344CB8AC3E}">
        <p14:creationId xmlns:p14="http://schemas.microsoft.com/office/powerpoint/2010/main" val="3177151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158" y="593502"/>
            <a:ext cx="8261350" cy="603250"/>
          </a:xfrm>
        </p:spPr>
        <p:txBody>
          <a:bodyPr>
            <a:normAutofit fontScale="90000"/>
          </a:bodyPr>
          <a:lstStyle/>
          <a:p>
            <a:pPr algn="l"/>
            <a:r>
              <a:rPr lang="en-GB" b="1" dirty="0" smtClean="0">
                <a:solidFill>
                  <a:schemeClr val="accent6">
                    <a:lumMod val="75000"/>
                  </a:schemeClr>
                </a:solidFill>
              </a:rPr>
              <a:t>Write to Recovery group work</a:t>
            </a:r>
            <a:br>
              <a:rPr lang="en-GB" b="1" dirty="0" smtClean="0">
                <a:solidFill>
                  <a:schemeClr val="accent6">
                    <a:lumMod val="75000"/>
                  </a:schemeClr>
                </a:solidFill>
              </a:rPr>
            </a:br>
            <a:endParaRPr lang="en-GB" b="1" dirty="0">
              <a:solidFill>
                <a:schemeClr val="accent6">
                  <a:lumMod val="75000"/>
                </a:schemeClr>
              </a:solidFill>
            </a:endParaRPr>
          </a:p>
        </p:txBody>
      </p:sp>
      <p:sp>
        <p:nvSpPr>
          <p:cNvPr id="3" name="TextBox 2"/>
          <p:cNvSpPr txBox="1"/>
          <p:nvPr/>
        </p:nvSpPr>
        <p:spPr>
          <a:xfrm>
            <a:off x="179512" y="1196752"/>
            <a:ext cx="6955366" cy="4524315"/>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400" b="1" dirty="0" smtClean="0">
                <a:solidFill>
                  <a:srgbClr val="0070C0"/>
                </a:solidFill>
                <a:cs typeface="Arial" panose="020B0604020202020204" pitchFamily="34" charset="0"/>
              </a:rPr>
              <a:t>Initial 9 week </a:t>
            </a:r>
            <a:r>
              <a:rPr lang="en-US" sz="2400" b="1" dirty="0" err="1" smtClean="0">
                <a:solidFill>
                  <a:srgbClr val="0070C0"/>
                </a:solidFill>
                <a:cs typeface="Arial" panose="020B0604020202020204" pitchFamily="34" charset="0"/>
              </a:rPr>
              <a:t>programme</a:t>
            </a:r>
            <a:endParaRPr lang="en-US" sz="2400" b="1" dirty="0">
              <a:solidFill>
                <a:srgbClr val="0070C0"/>
              </a:solidFill>
              <a:cs typeface="Arial" panose="020B0604020202020204" pitchFamily="34" charset="0"/>
            </a:endParaRPr>
          </a:p>
          <a:p>
            <a:pPr marL="342900" indent="-342900">
              <a:lnSpc>
                <a:spcPct val="150000"/>
              </a:lnSpc>
              <a:buFont typeface="Arial" panose="020B0604020202020204" pitchFamily="34" charset="0"/>
              <a:buChar char="•"/>
            </a:pPr>
            <a:r>
              <a:rPr lang="en-US" sz="2400" b="1" dirty="0" smtClean="0">
                <a:solidFill>
                  <a:srgbClr val="0070C0"/>
                </a:solidFill>
                <a:cs typeface="Arial" panose="020B0604020202020204" pitchFamily="34" charset="0"/>
              </a:rPr>
              <a:t>Strive to make groups sustainable beyond 9 weeks</a:t>
            </a:r>
          </a:p>
          <a:p>
            <a:pPr marL="342900" indent="-342900">
              <a:lnSpc>
                <a:spcPct val="150000"/>
              </a:lnSpc>
              <a:buFont typeface="Arial" panose="020B0604020202020204" pitchFamily="34" charset="0"/>
              <a:buChar char="•"/>
            </a:pPr>
            <a:r>
              <a:rPr lang="en-US" sz="2400" b="1" dirty="0" smtClean="0">
                <a:solidFill>
                  <a:srgbClr val="0070C0"/>
                </a:solidFill>
                <a:cs typeface="Arial" panose="020B0604020202020204" pitchFamily="34" charset="0"/>
              </a:rPr>
              <a:t>Option for participants to become Facilitators</a:t>
            </a:r>
          </a:p>
          <a:p>
            <a:pPr marL="342900" indent="-342900">
              <a:lnSpc>
                <a:spcPct val="150000"/>
              </a:lnSpc>
              <a:buFont typeface="Arial" panose="020B0604020202020204" pitchFamily="34" charset="0"/>
              <a:buChar char="•"/>
            </a:pPr>
            <a:r>
              <a:rPr lang="en-US" sz="2400" b="1" dirty="0" smtClean="0">
                <a:solidFill>
                  <a:srgbClr val="0070C0"/>
                </a:solidFill>
                <a:cs typeface="Arial" panose="020B0604020202020204" pitchFamily="34" charset="0"/>
              </a:rPr>
              <a:t>Facilitator training</a:t>
            </a:r>
          </a:p>
          <a:p>
            <a:pPr marL="342900" indent="-342900">
              <a:lnSpc>
                <a:spcPct val="150000"/>
              </a:lnSpc>
              <a:buFont typeface="Arial" panose="020B0604020202020204" pitchFamily="34" charset="0"/>
              <a:buChar char="•"/>
            </a:pPr>
            <a:r>
              <a:rPr lang="en-US" sz="2400" b="1" dirty="0" smtClean="0">
                <a:solidFill>
                  <a:srgbClr val="0070C0"/>
                </a:solidFill>
                <a:cs typeface="Arial" panose="020B0604020202020204" pitchFamily="34" charset="0"/>
              </a:rPr>
              <a:t>Write to Recovery bounce</a:t>
            </a:r>
          </a:p>
          <a:p>
            <a:pPr marL="342900" indent="-342900">
              <a:lnSpc>
                <a:spcPct val="150000"/>
              </a:lnSpc>
              <a:buFont typeface="Arial" panose="020B0604020202020204" pitchFamily="34" charset="0"/>
              <a:buChar char="•"/>
            </a:pPr>
            <a:endParaRPr lang="en-US" sz="2400" b="1" dirty="0">
              <a:solidFill>
                <a:srgbClr val="0070C0"/>
              </a:solidFill>
              <a:cs typeface="Arial" panose="020B0604020202020204" pitchFamily="34" charset="0"/>
            </a:endParaRPr>
          </a:p>
          <a:p>
            <a:pPr marL="342900" indent="-342900">
              <a:lnSpc>
                <a:spcPct val="150000"/>
              </a:lnSpc>
              <a:buFont typeface="Arial" panose="020B0604020202020204" pitchFamily="34" charset="0"/>
              <a:buChar char="•"/>
            </a:pPr>
            <a:endParaRPr lang="en-US" sz="2400" b="1" dirty="0" smtClean="0">
              <a:solidFill>
                <a:srgbClr val="0070C0"/>
              </a:solidFill>
              <a:cs typeface="Arial" panose="020B0604020202020204" pitchFamily="34" charset="0"/>
            </a:endParaRPr>
          </a:p>
          <a:p>
            <a:pPr marL="342900" indent="-342900">
              <a:lnSpc>
                <a:spcPct val="150000"/>
              </a:lnSpc>
              <a:buFont typeface="Arial" panose="020B0604020202020204" pitchFamily="34" charset="0"/>
              <a:buChar char="•"/>
            </a:pPr>
            <a:endParaRPr lang="en-GB" sz="2400" b="1" dirty="0">
              <a:cs typeface="Arial" panose="020B0604020202020204" pitchFamily="34" charset="0"/>
            </a:endParaRPr>
          </a:p>
        </p:txBody>
      </p:sp>
      <p:pic>
        <p:nvPicPr>
          <p:cNvPr id="5" name="Picture 1">
            <a:extLst>
              <a:ext uri="{FF2B5EF4-FFF2-40B4-BE49-F238E27FC236}">
                <a16:creationId xmlns:a16="http://schemas.microsoft.com/office/drawing/2014/main" id="{BBDF08D7-EC27-4231-9B1C-06BE9B5151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661530"/>
            <a:ext cx="1988840"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325946"/>
            <a:ext cx="5753903" cy="2324424"/>
          </a:xfrm>
          <a:prstGeom prst="rect">
            <a:avLst/>
          </a:prstGeom>
        </p:spPr>
      </p:pic>
    </p:spTree>
    <p:extLst>
      <p:ext uri="{BB962C8B-B14F-4D97-AF65-F5344CB8AC3E}">
        <p14:creationId xmlns:p14="http://schemas.microsoft.com/office/powerpoint/2010/main" val="41611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449486"/>
            <a:ext cx="8261350" cy="603250"/>
          </a:xfrm>
        </p:spPr>
        <p:txBody>
          <a:bodyPr>
            <a:noAutofit/>
          </a:bodyPr>
          <a:lstStyle/>
          <a:p>
            <a:pPr algn="l"/>
            <a:r>
              <a:rPr lang="en-GB" sz="3600" b="1" dirty="0" smtClean="0">
                <a:solidFill>
                  <a:schemeClr val="accent6">
                    <a:lumMod val="75000"/>
                  </a:schemeClr>
                </a:solidFill>
                <a:latin typeface="Arial" panose="020B0604020202020204" pitchFamily="34" charset="0"/>
                <a:cs typeface="Arial" panose="020B0604020202020204" pitchFamily="34" charset="0"/>
              </a:rPr>
              <a:t>Write to Recovery group work</a:t>
            </a:r>
            <a:br>
              <a:rPr lang="en-GB" sz="3600" b="1" dirty="0" smtClean="0">
                <a:solidFill>
                  <a:schemeClr val="accent6">
                    <a:lumMod val="75000"/>
                  </a:schemeClr>
                </a:solidFill>
                <a:latin typeface="Arial" panose="020B0604020202020204" pitchFamily="34" charset="0"/>
                <a:cs typeface="Arial" panose="020B0604020202020204" pitchFamily="34" charset="0"/>
              </a:rPr>
            </a:br>
            <a:endParaRPr lang="en-GB" sz="3600" b="1" dirty="0">
              <a:solidFill>
                <a:schemeClr val="accent6">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76" y="5012327"/>
            <a:ext cx="2273147" cy="1498779"/>
          </a:xfrm>
          <a:prstGeom prst="rect">
            <a:avLst/>
          </a:prstGeom>
        </p:spPr>
      </p:pic>
      <p:sp>
        <p:nvSpPr>
          <p:cNvPr id="7" name="TextBox 6"/>
          <p:cNvSpPr txBox="1"/>
          <p:nvPr/>
        </p:nvSpPr>
        <p:spPr>
          <a:xfrm>
            <a:off x="467544" y="583372"/>
            <a:ext cx="7316426" cy="4401205"/>
          </a:xfrm>
          <a:prstGeom prst="rect">
            <a:avLst/>
          </a:prstGeom>
          <a:noFill/>
        </p:spPr>
        <p:txBody>
          <a:bodyPr wrap="none" rtlCol="0">
            <a:spAutoFit/>
          </a:bodyPr>
          <a:lstStyle/>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Pilot groups</a:t>
            </a:r>
            <a:endParaRPr lang="en-GB" sz="20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3 year funding from the ALLIANCE Self Management </a:t>
            </a:r>
          </a:p>
          <a:p>
            <a:r>
              <a:rPr lang="en-GB" sz="2000" dirty="0">
                <a:solidFill>
                  <a:srgbClr val="0070C0"/>
                </a:solidFill>
                <a:latin typeface="Arial" panose="020B0604020202020204" pitchFamily="34" charset="0"/>
                <a:cs typeface="Arial" panose="020B0604020202020204" pitchFamily="34" charset="0"/>
              </a:rPr>
              <a:t> </a:t>
            </a:r>
            <a:r>
              <a:rPr lang="en-GB" sz="2000" dirty="0" smtClean="0">
                <a:solidFill>
                  <a:srgbClr val="0070C0"/>
                </a:solidFill>
                <a:latin typeface="Arial" panose="020B0604020202020204" pitchFamily="34" charset="0"/>
                <a:cs typeface="Arial" panose="020B0604020202020204" pitchFamily="34" charset="0"/>
              </a:rPr>
              <a:t>   IMPACT fund</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2 Group Facilitators</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47</a:t>
            </a:r>
            <a:r>
              <a:rPr lang="en-GB" sz="2000" dirty="0" smtClean="0">
                <a:solidFill>
                  <a:srgbClr val="0070C0"/>
                </a:solidFill>
                <a:latin typeface="Arial" panose="020B0604020202020204" pitchFamily="34" charset="0"/>
                <a:cs typeface="Arial" panose="020B0604020202020204" pitchFamily="34" charset="0"/>
              </a:rPr>
              <a:t> </a:t>
            </a:r>
            <a:r>
              <a:rPr lang="en-GB" sz="2000" dirty="0" smtClean="0">
                <a:solidFill>
                  <a:srgbClr val="0070C0"/>
                </a:solidFill>
                <a:latin typeface="Arial" panose="020B0604020202020204" pitchFamily="34" charset="0"/>
                <a:cs typeface="Arial" panose="020B0604020202020204" pitchFamily="34" charset="0"/>
              </a:rPr>
              <a:t>groups run since start 2017</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17 </a:t>
            </a:r>
            <a:r>
              <a:rPr lang="en-GB" sz="2000" dirty="0" smtClean="0">
                <a:solidFill>
                  <a:srgbClr val="0070C0"/>
                </a:solidFill>
                <a:latin typeface="Arial" panose="020B0604020202020204" pitchFamily="34" charset="0"/>
                <a:cs typeface="Arial" panose="020B0604020202020204" pitchFamily="34" charset="0"/>
              </a:rPr>
              <a:t>are now self-sustaining </a:t>
            </a:r>
          </a:p>
          <a:p>
            <a:pPr marL="285750" indent="-285750">
              <a:buFont typeface="Arial" panose="020B0604020202020204" pitchFamily="34" charset="0"/>
              <a:buChar char="•"/>
            </a:pPr>
            <a:r>
              <a:rPr lang="en-GB" sz="2000" dirty="0">
                <a:solidFill>
                  <a:srgbClr val="0070C0"/>
                </a:solidFill>
                <a:latin typeface="Arial" panose="020B0604020202020204" pitchFamily="34" charset="0"/>
                <a:cs typeface="Arial" panose="020B0604020202020204" pitchFamily="34" charset="0"/>
              </a:rPr>
              <a:t>8</a:t>
            </a:r>
            <a:r>
              <a:rPr lang="en-GB" sz="2000" dirty="0" smtClean="0">
                <a:solidFill>
                  <a:srgbClr val="0070C0"/>
                </a:solidFill>
                <a:latin typeface="Arial" panose="020B0604020202020204" pitchFamily="34" charset="0"/>
                <a:cs typeface="Arial" panose="020B0604020202020204" pitchFamily="34" charset="0"/>
              </a:rPr>
              <a:t> </a:t>
            </a:r>
            <a:r>
              <a:rPr lang="en-GB" sz="2000" dirty="0" smtClean="0">
                <a:solidFill>
                  <a:srgbClr val="0070C0"/>
                </a:solidFill>
                <a:latin typeface="Arial" panose="020B0604020202020204" pitchFamily="34" charset="0"/>
                <a:cs typeface="Arial" panose="020B0604020202020204" pitchFamily="34" charset="0"/>
              </a:rPr>
              <a:t>more groups in negotiation</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1 week residency in Skye</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Developing partnership with Recovery Colleges in N. Ireland</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Worked with wide range of organisations </a:t>
            </a:r>
          </a:p>
          <a:p>
            <a:pPr marL="285750" indent="-285750">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Staff support at organisations e.g. Scottish </a:t>
            </a:r>
          </a:p>
          <a:p>
            <a:r>
              <a:rPr lang="en-GB" sz="2000" dirty="0">
                <a:solidFill>
                  <a:srgbClr val="0070C0"/>
                </a:solidFill>
                <a:latin typeface="Arial" panose="020B0604020202020204" pitchFamily="34" charset="0"/>
                <a:cs typeface="Arial" panose="020B0604020202020204" pitchFamily="34" charset="0"/>
              </a:rPr>
              <a:t> </a:t>
            </a:r>
            <a:r>
              <a:rPr lang="en-GB" sz="2000" dirty="0" smtClean="0">
                <a:solidFill>
                  <a:srgbClr val="0070C0"/>
                </a:solidFill>
                <a:latin typeface="Arial" panose="020B0604020202020204" pitchFamily="34" charset="0"/>
                <a:cs typeface="Arial" panose="020B0604020202020204" pitchFamily="34" charset="0"/>
              </a:rPr>
              <a:t>   Government</a:t>
            </a:r>
          </a:p>
          <a:p>
            <a:endParaRPr lang="en-GB" sz="2000" b="1" dirty="0">
              <a:latin typeface="Arial" panose="020B0604020202020204" pitchFamily="34" charset="0"/>
              <a:cs typeface="Arial" panose="020B0604020202020204" pitchFamily="34" charset="0"/>
            </a:endParaRPr>
          </a:p>
        </p:txBody>
      </p:sp>
      <p:sp>
        <p:nvSpPr>
          <p:cNvPr id="8" name="TextBox 7"/>
          <p:cNvSpPr txBox="1"/>
          <p:nvPr/>
        </p:nvSpPr>
        <p:spPr>
          <a:xfrm>
            <a:off x="467544" y="5324103"/>
            <a:ext cx="5328831" cy="1631216"/>
          </a:xfrm>
          <a:prstGeom prst="rect">
            <a:avLst/>
          </a:prstGeom>
          <a:noFill/>
        </p:spPr>
        <p:txBody>
          <a:bodyPr wrap="none" rtlCol="0">
            <a:spAutoFit/>
          </a:bodyPr>
          <a:lstStyle/>
          <a:p>
            <a:pPr hangingPunct="0"/>
            <a:r>
              <a:rPr lang="en-US" sz="2000" i="1" dirty="0">
                <a:solidFill>
                  <a:schemeClr val="accent6"/>
                </a:solidFill>
                <a:latin typeface="Arial" panose="020B0604020202020204" pitchFamily="34" charset="0"/>
                <a:cs typeface="Arial" panose="020B0604020202020204" pitchFamily="34" charset="0"/>
              </a:rPr>
              <a:t> </a:t>
            </a:r>
            <a:endParaRPr lang="en-GB" sz="2000" dirty="0">
              <a:solidFill>
                <a:schemeClr val="accent6"/>
              </a:solidFill>
              <a:latin typeface="Arial" panose="020B0604020202020204" pitchFamily="34" charset="0"/>
              <a:cs typeface="Arial" panose="020B0604020202020204" pitchFamily="34" charset="0"/>
            </a:endParaRPr>
          </a:p>
          <a:p>
            <a:pPr hangingPunct="0"/>
            <a:r>
              <a:rPr lang="en-GB" sz="2000" b="1" dirty="0">
                <a:solidFill>
                  <a:schemeClr val="accent6">
                    <a:lumMod val="75000"/>
                  </a:schemeClr>
                </a:solidFill>
                <a:latin typeface="Arial" panose="020B0604020202020204" pitchFamily="34" charset="0"/>
                <a:cs typeface="Arial" panose="020B0604020202020204" pitchFamily="34" charset="0"/>
              </a:rPr>
              <a:t>“It’s a good opportunity to share who you </a:t>
            </a:r>
            <a:endParaRPr lang="en-GB" sz="2000" b="1" dirty="0" smtClean="0">
              <a:solidFill>
                <a:schemeClr val="accent6">
                  <a:lumMod val="75000"/>
                </a:schemeClr>
              </a:solidFill>
              <a:latin typeface="Arial" panose="020B0604020202020204" pitchFamily="34" charset="0"/>
              <a:cs typeface="Arial" panose="020B0604020202020204" pitchFamily="34" charset="0"/>
            </a:endParaRPr>
          </a:p>
          <a:p>
            <a:pPr hangingPunct="0"/>
            <a:r>
              <a:rPr lang="en-GB" sz="2000" b="1" dirty="0" smtClean="0">
                <a:solidFill>
                  <a:schemeClr val="accent6">
                    <a:lumMod val="75000"/>
                  </a:schemeClr>
                </a:solidFill>
                <a:latin typeface="Arial" panose="020B0604020202020204" pitchFamily="34" charset="0"/>
                <a:cs typeface="Arial" panose="020B0604020202020204" pitchFamily="34" charset="0"/>
              </a:rPr>
              <a:t>are </a:t>
            </a:r>
            <a:r>
              <a:rPr lang="en-GB" sz="2000" b="1" dirty="0">
                <a:solidFill>
                  <a:schemeClr val="accent6">
                    <a:lumMod val="75000"/>
                  </a:schemeClr>
                </a:solidFill>
                <a:latin typeface="Arial" panose="020B0604020202020204" pitchFamily="34" charset="0"/>
                <a:cs typeface="Arial" panose="020B0604020202020204" pitchFamily="34" charset="0"/>
              </a:rPr>
              <a:t>with others and connect to people”</a:t>
            </a:r>
            <a:endParaRPr lang="en-GB" sz="2000" dirty="0">
              <a:solidFill>
                <a:schemeClr val="accent6">
                  <a:lumMod val="75000"/>
                </a:schemeClr>
              </a:solidFill>
              <a:latin typeface="Arial" panose="020B0604020202020204" pitchFamily="34" charset="0"/>
              <a:cs typeface="Arial" panose="020B0604020202020204" pitchFamily="34" charset="0"/>
            </a:endParaRPr>
          </a:p>
          <a:p>
            <a:pPr hangingPunct="0"/>
            <a:r>
              <a:rPr lang="en-GB" sz="2000" b="1" dirty="0">
                <a:solidFill>
                  <a:schemeClr val="accent6">
                    <a:lumMod val="75000"/>
                  </a:schemeClr>
                </a:solidFill>
                <a:latin typeface="Arial" panose="020B0604020202020204" pitchFamily="34" charset="0"/>
                <a:cs typeface="Arial" panose="020B0604020202020204" pitchFamily="34" charset="0"/>
              </a:rPr>
              <a:t> </a:t>
            </a:r>
            <a:endParaRPr lang="en-GB" sz="2000" dirty="0">
              <a:solidFill>
                <a:schemeClr val="accent6">
                  <a:lumMod val="75000"/>
                </a:schemeClr>
              </a:solidFill>
              <a:latin typeface="Arial" panose="020B0604020202020204" pitchFamily="34" charset="0"/>
              <a:cs typeface="Arial" panose="020B0604020202020204" pitchFamily="34" charset="0"/>
            </a:endParaRPr>
          </a:p>
          <a:p>
            <a:endParaRPr lang="en-GB" sz="2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9119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697" y="480198"/>
            <a:ext cx="8261350" cy="603250"/>
          </a:xfrm>
        </p:spPr>
        <p:txBody>
          <a:bodyPr>
            <a:noAutofit/>
          </a:bodyPr>
          <a:lstStyle/>
          <a:p>
            <a:pPr algn="l"/>
            <a:r>
              <a:rPr lang="en-GB" sz="3600" b="1" dirty="0" smtClean="0">
                <a:solidFill>
                  <a:schemeClr val="accent6">
                    <a:lumMod val="75000"/>
                  </a:schemeClr>
                </a:solidFill>
                <a:latin typeface="Arial" panose="020B0604020202020204" pitchFamily="34" charset="0"/>
                <a:cs typeface="Arial" panose="020B0604020202020204" pitchFamily="34" charset="0"/>
              </a:rPr>
              <a:t>Write to Recovery is:</a:t>
            </a:r>
            <a:br>
              <a:rPr lang="en-GB" sz="3600" b="1" dirty="0" smtClean="0">
                <a:solidFill>
                  <a:schemeClr val="accent6">
                    <a:lumMod val="75000"/>
                  </a:schemeClr>
                </a:solidFill>
                <a:latin typeface="Arial" panose="020B0604020202020204" pitchFamily="34" charset="0"/>
                <a:cs typeface="Arial" panose="020B0604020202020204" pitchFamily="34" charset="0"/>
              </a:rPr>
            </a:br>
            <a:endParaRPr lang="en-GB" sz="3600" b="1" dirty="0">
              <a:solidFill>
                <a:schemeClr val="accent6">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412173" y="3124712"/>
            <a:ext cx="7272808" cy="923330"/>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6" name="TextBox 5"/>
          <p:cNvSpPr txBox="1"/>
          <p:nvPr/>
        </p:nvSpPr>
        <p:spPr>
          <a:xfrm>
            <a:off x="251520" y="1195659"/>
            <a:ext cx="8288487" cy="4585871"/>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ea typeface="Times New Roman" panose="02020603050405020304" pitchFamily="18" charset="0"/>
              </a:rPr>
              <a:t>Supporting people to write and share their thoughts</a:t>
            </a:r>
          </a:p>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ea typeface="Times New Roman" panose="02020603050405020304" pitchFamily="18" charset="0"/>
              </a:rPr>
              <a:t>Helping </a:t>
            </a:r>
            <a:r>
              <a:rPr lang="en-US" sz="2000" b="1" dirty="0">
                <a:solidFill>
                  <a:schemeClr val="accent1"/>
                </a:solidFill>
                <a:latin typeface="Calibri" panose="020F0502020204030204" pitchFamily="34" charset="0"/>
                <a:ea typeface="Times New Roman" panose="02020603050405020304" pitchFamily="18" charset="0"/>
              </a:rPr>
              <a:t>people </a:t>
            </a:r>
            <a:r>
              <a:rPr lang="en-US" sz="2000" b="1" dirty="0" smtClean="0">
                <a:solidFill>
                  <a:schemeClr val="accent1"/>
                </a:solidFill>
                <a:latin typeface="Calibri" panose="020F0502020204030204" pitchFamily="34" charset="0"/>
                <a:ea typeface="Times New Roman" panose="02020603050405020304" pitchFamily="18" charset="0"/>
              </a:rPr>
              <a:t>to </a:t>
            </a:r>
            <a:r>
              <a:rPr lang="en-US" sz="2000" b="1" dirty="0" err="1" smtClean="0">
                <a:solidFill>
                  <a:schemeClr val="accent1"/>
                </a:solidFill>
                <a:latin typeface="Calibri" panose="020F0502020204030204" pitchFamily="34" charset="0"/>
                <a:ea typeface="Times New Roman" panose="02020603050405020304" pitchFamily="18" charset="0"/>
              </a:rPr>
              <a:t>recognise</a:t>
            </a:r>
            <a:r>
              <a:rPr lang="en-US" sz="2000" b="1" dirty="0" smtClean="0">
                <a:solidFill>
                  <a:schemeClr val="accent1"/>
                </a:solidFill>
                <a:latin typeface="Calibri" panose="020F0502020204030204" pitchFamily="34" charset="0"/>
                <a:ea typeface="Times New Roman" panose="02020603050405020304" pitchFamily="18" charset="0"/>
              </a:rPr>
              <a:t> </a:t>
            </a:r>
            <a:r>
              <a:rPr lang="en-US" sz="2000" b="1" dirty="0">
                <a:solidFill>
                  <a:schemeClr val="accent1"/>
                </a:solidFill>
                <a:latin typeface="Calibri" panose="020F0502020204030204" pitchFamily="34" charset="0"/>
                <a:ea typeface="Times New Roman" panose="02020603050405020304" pitchFamily="18" charset="0"/>
              </a:rPr>
              <a:t>that they already possess a vast array of </a:t>
            </a:r>
            <a:endParaRPr lang="en-US" sz="2000" b="1" dirty="0" smtClean="0">
              <a:solidFill>
                <a:schemeClr val="accent1"/>
              </a:solidFill>
              <a:latin typeface="Calibri" panose="020F0502020204030204" pitchFamily="34" charset="0"/>
              <a:ea typeface="Times New Roman" panose="02020603050405020304" pitchFamily="18" charset="0"/>
            </a:endParaRPr>
          </a:p>
          <a:p>
            <a:r>
              <a:rPr lang="en-US" sz="2000" b="1" dirty="0">
                <a:solidFill>
                  <a:schemeClr val="accent1"/>
                </a:solidFill>
                <a:latin typeface="Calibri" panose="020F0502020204030204" pitchFamily="34" charset="0"/>
                <a:ea typeface="Times New Roman" panose="02020603050405020304" pitchFamily="18" charset="0"/>
              </a:rPr>
              <a:t> </a:t>
            </a:r>
            <a:r>
              <a:rPr lang="en-US" sz="2000" b="1" dirty="0" smtClean="0">
                <a:solidFill>
                  <a:schemeClr val="accent1"/>
                </a:solidFill>
                <a:latin typeface="Calibri" panose="020F0502020204030204" pitchFamily="34" charset="0"/>
                <a:ea typeface="Times New Roman" panose="02020603050405020304" pitchFamily="18" charset="0"/>
              </a:rPr>
              <a:t>    skills </a:t>
            </a:r>
            <a:r>
              <a:rPr lang="en-US" sz="2000" b="1" dirty="0">
                <a:solidFill>
                  <a:schemeClr val="accent1"/>
                </a:solidFill>
                <a:latin typeface="Calibri" panose="020F0502020204030204" pitchFamily="34" charset="0"/>
                <a:ea typeface="Times New Roman" panose="02020603050405020304" pitchFamily="18" charset="0"/>
              </a:rPr>
              <a:t>strengths </a:t>
            </a:r>
            <a:r>
              <a:rPr lang="en-US" sz="2000" b="1" dirty="0" smtClean="0">
                <a:solidFill>
                  <a:schemeClr val="accent1"/>
                </a:solidFill>
                <a:latin typeface="Calibri" panose="020F0502020204030204" pitchFamily="34" charset="0"/>
                <a:ea typeface="Times New Roman" panose="02020603050405020304" pitchFamily="18" charset="0"/>
              </a:rPr>
              <a:t>and abilities</a:t>
            </a:r>
          </a:p>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rPr>
              <a:t>Tackling social isolation and loneliness, disempowerment, low confidence</a:t>
            </a:r>
          </a:p>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rPr>
              <a:t>Tackling stigma and self-stigma</a:t>
            </a:r>
          </a:p>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rPr>
              <a:t>Tackling loss of hope</a:t>
            </a:r>
          </a:p>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rPr>
              <a:t>Encouraging natural peer support to develop in groups</a:t>
            </a:r>
          </a:p>
          <a:p>
            <a:pPr marL="285750" indent="-285750">
              <a:buFont typeface="Arial" panose="020B0604020202020204" pitchFamily="34" charset="0"/>
              <a:buChar char="•"/>
            </a:pPr>
            <a:r>
              <a:rPr lang="en-US" sz="2000" b="1" dirty="0" smtClean="0">
                <a:solidFill>
                  <a:schemeClr val="accent1"/>
                </a:solidFill>
                <a:latin typeface="Calibri" panose="020F0502020204030204" pitchFamily="34" charset="0"/>
              </a:rPr>
              <a:t>Increasing people’s self-management skills</a:t>
            </a:r>
          </a:p>
          <a:p>
            <a:endParaRPr lang="en-US" dirty="0" smtClean="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smtClean="0">
              <a:solidFill>
                <a:srgbClr val="000000"/>
              </a:solidFill>
              <a:latin typeface="Calibri" panose="020F0502020204030204" pitchFamily="34" charset="0"/>
            </a:endParaRPr>
          </a:p>
          <a:p>
            <a:pPr marL="285750" indent="-285750">
              <a:buFont typeface="Arial" panose="020B0604020202020204" pitchFamily="34" charset="0"/>
              <a:buChar char="•"/>
            </a:pPr>
            <a:endParaRPr lang="en-US" b="1" dirty="0" smtClean="0">
              <a:solidFill>
                <a:schemeClr val="accent6">
                  <a:lumMod val="75000"/>
                </a:schemeClr>
              </a:solidFill>
              <a:latin typeface="Calibri" panose="020F0502020204030204" pitchFamily="34" charset="0"/>
            </a:endParaRPr>
          </a:p>
          <a:p>
            <a:endParaRPr lang="en-GB" sz="2000" b="1" dirty="0" smtClean="0">
              <a:solidFill>
                <a:schemeClr val="accent6">
                  <a:lumMod val="75000"/>
                </a:schemeClr>
              </a:solidFill>
              <a:latin typeface="Arial" panose="020B0604020202020204" pitchFamily="34" charset="0"/>
              <a:cs typeface="Arial" panose="020B0604020202020204" pitchFamily="34" charset="0"/>
            </a:endParaRPr>
          </a:p>
          <a:p>
            <a:r>
              <a:rPr lang="en-GB" sz="2000" b="1" dirty="0" smtClean="0">
                <a:solidFill>
                  <a:schemeClr val="accent6">
                    <a:lumMod val="75000"/>
                  </a:schemeClr>
                </a:solidFill>
                <a:latin typeface="Arial" panose="020B0604020202020204" pitchFamily="34" charset="0"/>
                <a:cs typeface="Arial" panose="020B0604020202020204" pitchFamily="34" charset="0"/>
              </a:rPr>
              <a:t>“</a:t>
            </a:r>
            <a:r>
              <a:rPr lang="en-GB" sz="2000" b="1" dirty="0">
                <a:solidFill>
                  <a:schemeClr val="accent6">
                    <a:lumMod val="75000"/>
                  </a:schemeClr>
                </a:solidFill>
                <a:latin typeface="Arial" panose="020B0604020202020204" pitchFamily="34" charset="0"/>
                <a:cs typeface="Arial" panose="020B0604020202020204" pitchFamily="34" charset="0"/>
              </a:rPr>
              <a:t>I learn in the group that there is more than </a:t>
            </a:r>
          </a:p>
          <a:p>
            <a:r>
              <a:rPr lang="en-GB" sz="2000" b="1" dirty="0">
                <a:solidFill>
                  <a:schemeClr val="accent6">
                    <a:lumMod val="75000"/>
                  </a:schemeClr>
                </a:solidFill>
                <a:latin typeface="Arial" panose="020B0604020202020204" pitchFamily="34" charset="0"/>
                <a:cs typeface="Arial" panose="020B0604020202020204" pitchFamily="34" charset="0"/>
              </a:rPr>
              <a:t>one way to climb a mountain”</a:t>
            </a:r>
          </a:p>
          <a:p>
            <a:pPr marL="285750" indent="-285750">
              <a:buFont typeface="Arial" panose="020B0604020202020204" pitchFamily="34" charset="0"/>
              <a:buChar char="•"/>
            </a:pPr>
            <a:endParaRPr lang="en-GB" dirty="0"/>
          </a:p>
        </p:txBody>
      </p:sp>
      <p:sp>
        <p:nvSpPr>
          <p:cNvPr id="8" name="Rectangle 7"/>
          <p:cNvSpPr/>
          <p:nvPr/>
        </p:nvSpPr>
        <p:spPr>
          <a:xfrm>
            <a:off x="251520" y="816388"/>
            <a:ext cx="7341576" cy="369332"/>
          </a:xfrm>
          <a:prstGeom prst="rect">
            <a:avLst/>
          </a:prstGeom>
        </p:spPr>
        <p:txBody>
          <a:bodyPr wrap="square">
            <a:spAutoFit/>
          </a:bodyPr>
          <a:lstStyle/>
          <a:p>
            <a:pPr>
              <a:buNone/>
            </a:pPr>
            <a:endParaRPr lang="en-GB" dirty="0">
              <a:solidFill>
                <a:schemeClr val="accent6">
                  <a:lumMod val="75000"/>
                </a:schemeClr>
              </a:solidFill>
            </a:endParaRPr>
          </a:p>
        </p:txBody>
      </p:sp>
      <p:pic>
        <p:nvPicPr>
          <p:cNvPr id="10" name="Picture 1">
            <a:extLst>
              <a:ext uri="{FF2B5EF4-FFF2-40B4-BE49-F238E27FC236}">
                <a16:creationId xmlns:a16="http://schemas.microsoft.com/office/drawing/2014/main" id="{BBDF08D7-EC27-4231-9B1C-06BE9B5151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0790" y="4505064"/>
            <a:ext cx="1828381" cy="182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9031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332656"/>
            <a:ext cx="8261350" cy="603250"/>
          </a:xfrm>
        </p:spPr>
        <p:txBody>
          <a:bodyPr>
            <a:normAutofit fontScale="90000"/>
          </a:bodyPr>
          <a:lstStyle/>
          <a:p>
            <a:pPr algn="l"/>
            <a:r>
              <a:rPr lang="en-GB" b="1" dirty="0" smtClean="0">
                <a:solidFill>
                  <a:schemeClr val="accent6"/>
                </a:solidFill>
              </a:rPr>
              <a:t>Write to Recovery is doing its job</a:t>
            </a:r>
            <a:endParaRPr lang="en-GB" b="1" dirty="0">
              <a:solidFill>
                <a:schemeClr val="accent6"/>
              </a:solidFill>
            </a:endParaRPr>
          </a:p>
        </p:txBody>
      </p:sp>
      <p:sp>
        <p:nvSpPr>
          <p:cNvPr id="3" name="Rectangle 2"/>
          <p:cNvSpPr/>
          <p:nvPr/>
        </p:nvSpPr>
        <p:spPr>
          <a:xfrm>
            <a:off x="466234" y="935906"/>
            <a:ext cx="4572000" cy="5324535"/>
          </a:xfrm>
          <a:prstGeom prst="rect">
            <a:avLst/>
          </a:prstGeom>
        </p:spPr>
        <p:txBody>
          <a:bodyPr>
            <a:spAutoFit/>
          </a:bodyPr>
          <a:lstStyle/>
          <a:p>
            <a:pPr marL="342900" indent="-342900">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The evidence is in the writing</a:t>
            </a:r>
          </a:p>
          <a:p>
            <a:pPr marL="342900" indent="-342900">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High quality and creative</a:t>
            </a:r>
          </a:p>
          <a:p>
            <a:pPr marL="342900" indent="-342900">
              <a:buFont typeface="Arial" panose="020B0604020202020204" pitchFamily="34" charset="0"/>
              <a:buChar char="•"/>
            </a:pPr>
            <a:r>
              <a:rPr lang="en-US" sz="2000" b="1" dirty="0" smtClean="0">
                <a:solidFill>
                  <a:srgbClr val="0070C0"/>
                </a:solidFill>
                <a:latin typeface="Arial" panose="020B0604020202020204" pitchFamily="34" charset="0"/>
                <a:cs typeface="Arial" panose="020B0604020202020204" pitchFamily="34" charset="0"/>
              </a:rPr>
              <a:t>Demonstrates </a:t>
            </a:r>
            <a:r>
              <a:rPr lang="en-US" sz="2000" b="1" dirty="0">
                <a:solidFill>
                  <a:srgbClr val="0070C0"/>
                </a:solidFill>
                <a:latin typeface="Arial" panose="020B0604020202020204" pitchFamily="34" charset="0"/>
                <a:cs typeface="Arial" panose="020B0604020202020204" pitchFamily="34" charset="0"/>
              </a:rPr>
              <a:t>effectiveness of the </a:t>
            </a:r>
            <a:r>
              <a:rPr lang="en-US" sz="2000" b="1" dirty="0" smtClean="0">
                <a:solidFill>
                  <a:srgbClr val="0070C0"/>
                </a:solidFill>
                <a:latin typeface="Arial" panose="020B0604020202020204" pitchFamily="34" charset="0"/>
                <a:cs typeface="Arial" panose="020B0604020202020204" pitchFamily="34" charset="0"/>
              </a:rPr>
              <a:t>prompts &amp; guidance</a:t>
            </a:r>
            <a:endParaRPr lang="en-US" sz="2000" b="1"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Inspiring, emotional and powerful</a:t>
            </a:r>
          </a:p>
          <a:p>
            <a:pPr marL="342900" indent="-342900">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Engages with distress and resilience</a:t>
            </a:r>
          </a:p>
          <a:p>
            <a:pPr marL="342900" indent="-342900">
              <a:buFont typeface="Arial" panose="020B0604020202020204" pitchFamily="34" charset="0"/>
              <a:buChar char="•"/>
            </a:pPr>
            <a:r>
              <a:rPr lang="en-US" sz="2000" b="1" dirty="0" smtClean="0">
                <a:solidFill>
                  <a:srgbClr val="0070C0"/>
                </a:solidFill>
                <a:latin typeface="Arial" panose="020B0604020202020204" pitchFamily="34" charset="0"/>
                <a:cs typeface="Arial" panose="020B0604020202020204" pitchFamily="34" charset="0"/>
              </a:rPr>
              <a:t>Evidence </a:t>
            </a:r>
            <a:r>
              <a:rPr lang="en-US" sz="2000" b="1" dirty="0">
                <a:solidFill>
                  <a:srgbClr val="0070C0"/>
                </a:solidFill>
                <a:latin typeface="Arial" panose="020B0604020202020204" pitchFamily="34" charset="0"/>
                <a:cs typeface="Arial" panose="020B0604020202020204" pitchFamily="34" charset="0"/>
              </a:rPr>
              <a:t>of taking responsibility for </a:t>
            </a:r>
            <a:r>
              <a:rPr lang="en-US" sz="2000" b="1" dirty="0" smtClean="0">
                <a:solidFill>
                  <a:srgbClr val="0070C0"/>
                </a:solidFill>
                <a:latin typeface="Arial" panose="020B0604020202020204" pitchFamily="34" charset="0"/>
                <a:cs typeface="Arial" panose="020B0604020202020204" pitchFamily="34" charset="0"/>
              </a:rPr>
              <a:t>self</a:t>
            </a:r>
          </a:p>
          <a:p>
            <a:pPr marL="342900" indent="-342900">
              <a:buFont typeface="Arial" panose="020B0604020202020204" pitchFamily="34" charset="0"/>
              <a:buChar char="•"/>
            </a:pPr>
            <a:r>
              <a:rPr lang="en-US" sz="2000" b="1" dirty="0" smtClean="0">
                <a:solidFill>
                  <a:srgbClr val="0070C0"/>
                </a:solidFill>
                <a:latin typeface="Arial" panose="020B0604020202020204" pitchFamily="34" charset="0"/>
                <a:cs typeface="Arial" panose="020B0604020202020204" pitchFamily="34" charset="0"/>
              </a:rPr>
              <a:t>Giving people voice</a:t>
            </a:r>
          </a:p>
          <a:p>
            <a:pPr marL="342900" indent="-342900">
              <a:buFont typeface="Arial" panose="020B0604020202020204" pitchFamily="34" charset="0"/>
              <a:buChar char="•"/>
            </a:pPr>
            <a:r>
              <a:rPr lang="en-US" sz="2000" b="1" dirty="0" smtClean="0">
                <a:solidFill>
                  <a:srgbClr val="0070C0"/>
                </a:solidFill>
                <a:latin typeface="Arial" panose="020B0604020202020204" pitchFamily="34" charset="0"/>
                <a:cs typeface="Arial" panose="020B0604020202020204" pitchFamily="34" charset="0"/>
              </a:rPr>
              <a:t>Providing opportunities for peer support</a:t>
            </a:r>
          </a:p>
          <a:p>
            <a:pPr marL="342900" indent="-342900">
              <a:buFont typeface="Arial" panose="020B0604020202020204" pitchFamily="34" charset="0"/>
              <a:buChar char="•"/>
            </a:pPr>
            <a:r>
              <a:rPr lang="en-US" sz="2000" b="1" dirty="0" smtClean="0">
                <a:solidFill>
                  <a:srgbClr val="0070C0"/>
                </a:solidFill>
                <a:latin typeface="Arial" panose="020B0604020202020204" pitchFamily="34" charset="0"/>
                <a:cs typeface="Arial" panose="020B0604020202020204" pitchFamily="34" charset="0"/>
              </a:rPr>
              <a:t>Sharing self management skills</a:t>
            </a:r>
          </a:p>
          <a:p>
            <a:pPr marL="342900" indent="-342900">
              <a:buFont typeface="Arial" panose="020B0604020202020204" pitchFamily="34" charset="0"/>
              <a:buChar char="•"/>
            </a:pPr>
            <a:r>
              <a:rPr lang="en-US" sz="2000" b="1" dirty="0" smtClean="0">
                <a:solidFill>
                  <a:srgbClr val="0070C0"/>
                </a:solidFill>
                <a:latin typeface="Arial" panose="020B0604020202020204" pitchFamily="34" charset="0"/>
                <a:cs typeface="Arial" panose="020B0604020202020204" pitchFamily="34" charset="0"/>
              </a:rPr>
              <a:t>Building a community of authors</a:t>
            </a:r>
          </a:p>
          <a:p>
            <a:endParaRPr lang="en-US" sz="2000" dirty="0">
              <a:solidFill>
                <a:srgbClr val="0070C0"/>
              </a:solidFill>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More to come…</a:t>
            </a:r>
            <a:endParaRPr lang="en-US" sz="2000" b="1" dirty="0">
              <a:solidFill>
                <a:srgbClr val="0070C0"/>
              </a:solidFill>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BBDF08D7-EC27-4231-9B1C-06BE9B515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2442" y="4581128"/>
            <a:ext cx="1770871" cy="177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413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11631</TotalTime>
  <Words>1127</Words>
  <Application>Microsoft Office PowerPoint</Application>
  <PresentationFormat>On-screen Show (4:3)</PresentationFormat>
  <Paragraphs>157</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Write to Recovery group work </vt:lpstr>
      <vt:lpstr>Write to Recovery group work </vt:lpstr>
      <vt:lpstr>Write to Recovery is: </vt:lpstr>
      <vt:lpstr>Write to Recovery is doing its job</vt:lpstr>
      <vt:lpstr>Write to Recovery: An Evening of Readings</vt:lpstr>
      <vt:lpstr>Podcasts</vt:lpstr>
      <vt:lpstr>PowerPoint Presentation</vt:lpstr>
      <vt:lpstr>Find out more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Bradstreet</dc:creator>
  <cp:lastModifiedBy>Christine Muir</cp:lastModifiedBy>
  <cp:revision>465</cp:revision>
  <cp:lastPrinted>2013-09-30T10:08:18Z</cp:lastPrinted>
  <dcterms:created xsi:type="dcterms:W3CDTF">2015-02-11T22:31:08Z</dcterms:created>
  <dcterms:modified xsi:type="dcterms:W3CDTF">2019-01-21T16:17:17Z</dcterms:modified>
</cp:coreProperties>
</file>